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88" r:id="rId3"/>
    <p:sldId id="330" r:id="rId4"/>
    <p:sldId id="335" r:id="rId5"/>
    <p:sldId id="338" r:id="rId6"/>
    <p:sldId id="337" r:id="rId7"/>
    <p:sldId id="336" r:id="rId8"/>
    <p:sldId id="332" r:id="rId9"/>
    <p:sldId id="329" r:id="rId10"/>
    <p:sldId id="331" r:id="rId11"/>
    <p:sldId id="334" r:id="rId12"/>
    <p:sldId id="342" r:id="rId13"/>
    <p:sldId id="341" r:id="rId14"/>
    <p:sldId id="343" r:id="rId15"/>
    <p:sldId id="344" r:id="rId16"/>
    <p:sldId id="259" r:id="rId17"/>
    <p:sldId id="266" r:id="rId18"/>
    <p:sldId id="262" r:id="rId19"/>
    <p:sldId id="286" r:id="rId20"/>
    <p:sldId id="287" r:id="rId21"/>
    <p:sldId id="260" r:id="rId22"/>
    <p:sldId id="261" r:id="rId23"/>
    <p:sldId id="263" r:id="rId24"/>
    <p:sldId id="345" r:id="rId25"/>
    <p:sldId id="303" r:id="rId26"/>
    <p:sldId id="346" r:id="rId27"/>
    <p:sldId id="347" r:id="rId28"/>
    <p:sldId id="348" r:id="rId29"/>
    <p:sldId id="349" r:id="rId30"/>
    <p:sldId id="351" r:id="rId31"/>
    <p:sldId id="350" r:id="rId32"/>
    <p:sldId id="267" r:id="rId33"/>
    <p:sldId id="264" r:id="rId34"/>
    <p:sldId id="268" r:id="rId35"/>
    <p:sldId id="269" r:id="rId36"/>
    <p:sldId id="270" r:id="rId37"/>
    <p:sldId id="274" r:id="rId38"/>
    <p:sldId id="271" r:id="rId39"/>
    <p:sldId id="272" r:id="rId40"/>
    <p:sldId id="273" r:id="rId41"/>
    <p:sldId id="276" r:id="rId42"/>
    <p:sldId id="278" r:id="rId43"/>
    <p:sldId id="279" r:id="rId44"/>
    <p:sldId id="280" r:id="rId45"/>
    <p:sldId id="281" r:id="rId46"/>
    <p:sldId id="283" r:id="rId47"/>
    <p:sldId id="284" r:id="rId48"/>
    <p:sldId id="282" r:id="rId49"/>
    <p:sldId id="285" r:id="rId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902"/>
    <p:restoredTop sz="96327"/>
  </p:normalViewPr>
  <p:slideViewPr>
    <p:cSldViewPr snapToGrid="0">
      <p:cViewPr varScale="1">
        <p:scale>
          <a:sx n="90" d="100"/>
          <a:sy n="90" d="100"/>
        </p:scale>
        <p:origin x="728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37EEE-A3CF-443A-2482-35E18D99AF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57F8B9C-F5BA-17F9-0A1A-E9665612F7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8F8FBE-FBBE-A0CC-FC42-3FF15B0105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8E255-8371-B349-B2F5-F8C6C9FF431B}" type="datetimeFigureOut">
              <a:rPr lang="en-US" smtClean="0"/>
              <a:t>4/13/23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2E2043-136C-34E3-9B5E-AC338246D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6856A4-24F1-F505-9F17-D7CBFCAEE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475D4-DDD0-8942-A6FE-1A96821559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4957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A8AD7-CB39-F4FD-60C8-BAB75817C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BE9A8A-5BCD-ACF0-C136-CDF4EF43F4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172173-7BCD-6D53-45A8-FCA73BB268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8E255-8371-B349-B2F5-F8C6C9FF431B}" type="datetimeFigureOut">
              <a:rPr lang="en-US" smtClean="0"/>
              <a:t>4/13/23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F32C7C-335D-7160-23CE-C24A4F786C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DCEB18-C173-EFB3-1C85-A031B2984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475D4-DDD0-8942-A6FE-1A96821559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1877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C6DC207-D54F-2803-D3CC-9C09125C696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C02E1E2-9E3B-784D-3CE4-2296C22F67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06E86C-E00B-BD36-A411-67778DF473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8E255-8371-B349-B2F5-F8C6C9FF431B}" type="datetimeFigureOut">
              <a:rPr lang="en-US" smtClean="0"/>
              <a:t>4/13/23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6F92B7-B14D-6AB6-B8C9-06EE3BCF47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C8E9E8-5085-B615-86BC-FA6AF9D539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475D4-DDD0-8942-A6FE-1A96821559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9063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Title Text"/>
          <p:cNvSpPr txBox="1">
            <a:spLocks noGrp="1"/>
          </p:cNvSpPr>
          <p:nvPr>
            <p:ph type="title"/>
          </p:nvPr>
        </p:nvSpPr>
        <p:spPr>
          <a:xfrm>
            <a:off x="1133475" y="180975"/>
            <a:ext cx="9925050" cy="1714500"/>
          </a:xfrm>
          <a:prstGeom prst="rect">
            <a:avLst/>
          </a:prstGeom>
        </p:spPr>
        <p:txBody>
          <a:bodyPr lIns="76200" tIns="76200" rIns="76200" bIns="76200" anchor="ctr">
            <a:noAutofit/>
          </a:bodyPr>
          <a:lstStyle>
            <a:lvl1pPr algn="ctr" defTabSz="409575">
              <a:lnSpc>
                <a:spcPct val="100000"/>
              </a:lnSpc>
              <a:defRPr sz="5800" b="0" spc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Title Text</a:t>
            </a:r>
          </a:p>
        </p:txBody>
      </p:sp>
      <p:sp>
        <p:nvSpPr>
          <p:cNvPr id="150" name="Body Level One…"/>
          <p:cNvSpPr txBox="1">
            <a:spLocks noGrp="1"/>
          </p:cNvSpPr>
          <p:nvPr>
            <p:ph type="body" idx="1"/>
          </p:nvPr>
        </p:nvSpPr>
        <p:spPr>
          <a:xfrm>
            <a:off x="1133475" y="1943100"/>
            <a:ext cx="9925050" cy="4019550"/>
          </a:xfrm>
          <a:prstGeom prst="rect">
            <a:avLst/>
          </a:prstGeom>
        </p:spPr>
        <p:txBody>
          <a:bodyPr lIns="76200" tIns="76200" rIns="76200" bIns="76200" anchor="ctr">
            <a:noAutofit/>
          </a:bodyPr>
          <a:lstStyle>
            <a:lvl1pPr marL="738939" indent="-580189" defTabSz="409575">
              <a:lnSpc>
                <a:spcPct val="100000"/>
              </a:lnSpc>
              <a:spcBef>
                <a:spcPts val="1700"/>
              </a:spcBef>
              <a:buSzPct val="171000"/>
              <a:defRPr sz="28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61189" indent="-580189" defTabSz="409575">
              <a:lnSpc>
                <a:spcPct val="100000"/>
              </a:lnSpc>
              <a:spcBef>
                <a:spcPts val="1700"/>
              </a:spcBef>
              <a:buSzPct val="171000"/>
              <a:defRPr sz="28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183439" indent="-580189" defTabSz="409575">
              <a:lnSpc>
                <a:spcPct val="100000"/>
              </a:lnSpc>
              <a:spcBef>
                <a:spcPts val="1700"/>
              </a:spcBef>
              <a:buSzPct val="171000"/>
              <a:defRPr sz="28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405689" indent="-580189" defTabSz="409575">
              <a:lnSpc>
                <a:spcPct val="100000"/>
              </a:lnSpc>
              <a:spcBef>
                <a:spcPts val="1700"/>
              </a:spcBef>
              <a:buSzPct val="171000"/>
              <a:defRPr sz="28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1627939" indent="-580189" defTabSz="409575">
              <a:lnSpc>
                <a:spcPct val="100000"/>
              </a:lnSpc>
              <a:spcBef>
                <a:spcPts val="1700"/>
              </a:spcBef>
              <a:buSzPct val="171000"/>
              <a:defRPr sz="28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964238" y="6499225"/>
            <a:ext cx="254001" cy="273051"/>
          </a:xfrm>
          <a:prstGeom prst="rect">
            <a:avLst/>
          </a:prstGeom>
        </p:spPr>
        <p:txBody>
          <a:bodyPr lIns="95250" tIns="95250" rIns="95250" bIns="95250"/>
          <a:lstStyle>
            <a:lvl1pPr defTabSz="409575">
              <a:defRPr sz="12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87786478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EDBEDB-C75D-A176-F1E1-2D61BD641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60EA41-92F4-D93D-5DF9-8B79882ED1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3330B2-BD20-D788-65A6-746C9CD144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8E255-8371-B349-B2F5-F8C6C9FF431B}" type="datetimeFigureOut">
              <a:rPr lang="en-US" smtClean="0"/>
              <a:t>4/13/23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741D4E-2093-22B2-0224-6CCBB36265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A9B169-B36C-E793-5F8A-BFAD72B3E3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475D4-DDD0-8942-A6FE-1A96821559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7178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2E088F-0963-1409-208E-743C84B47A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88810C-6BA9-7DB2-3B0B-720C42B3C5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42797A-1838-CB89-1256-14F12FF161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8E255-8371-B349-B2F5-F8C6C9FF431B}" type="datetimeFigureOut">
              <a:rPr lang="en-US" smtClean="0"/>
              <a:t>4/13/23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1F2D03-E3A0-4FEA-0011-C37F65BB10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2F4D0B-2CE2-143E-8B6E-602564B89B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475D4-DDD0-8942-A6FE-1A96821559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2689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19120-C89A-B32D-C285-5A1F7A2A9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07ABE6-B752-F669-D1B4-AC8F049FCE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313714-0478-85A7-EDB7-9D329DB612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0DCCEE-DA65-5FEA-DBE1-A4FFB71A40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8E255-8371-B349-B2F5-F8C6C9FF431B}" type="datetimeFigureOut">
              <a:rPr lang="en-US" smtClean="0"/>
              <a:t>4/13/23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AFB5A0-AAA7-A256-BA01-54C1A2476C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DF0E0C-8C61-C6B0-8D2F-98C1C0F1B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475D4-DDD0-8942-A6FE-1A96821559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0476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AE5963-B75A-5C26-1085-A924CA3505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1618E1-9250-45C9-B6CB-F5EC9FCD44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64F8B2-EBF4-1934-4B10-E0E23D984E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15E85D9-CA66-2837-5A04-B23B8660650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2E643F1-9724-47B2-6CDC-D890213F27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5301FAC-E8AC-52D9-1A16-B217F1A60C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8E255-8371-B349-B2F5-F8C6C9FF431B}" type="datetimeFigureOut">
              <a:rPr lang="en-US" smtClean="0"/>
              <a:t>4/13/23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F5BFE5D-39D1-6E86-A570-37A00E3A73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44A485E-6264-CBC0-1FF3-552D8DDBFD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475D4-DDD0-8942-A6FE-1A96821559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7026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4FFF0-D8D3-C301-C696-45BC20EBE1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281B914-1337-0FD9-892B-B99F460A2A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8E255-8371-B349-B2F5-F8C6C9FF431B}" type="datetimeFigureOut">
              <a:rPr lang="en-US" smtClean="0"/>
              <a:t>4/13/23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C03B48-34D2-3263-7740-5983D6F7F0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575E22-D3FA-A3BE-F2D4-6CCB10CD9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475D4-DDD0-8942-A6FE-1A96821559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8142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3DE6F61-7AE2-FCC6-43FD-ED979C4E6A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8E255-8371-B349-B2F5-F8C6C9FF431B}" type="datetimeFigureOut">
              <a:rPr lang="en-US" smtClean="0"/>
              <a:t>4/13/23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5772E01-7045-0DD5-9E9A-B9D643B3B9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433559-F5B7-5AA5-561B-0308F9F19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475D4-DDD0-8942-A6FE-1A96821559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7544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62457-9C61-FB3A-E090-794F70CCCC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50A638-5B5A-F81F-B2BB-7D4BC2CCD8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6FA28D-530E-D553-BD5E-0834C69562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31CD66-9BCC-71D8-DC72-F5912A2DE9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8E255-8371-B349-B2F5-F8C6C9FF431B}" type="datetimeFigureOut">
              <a:rPr lang="en-US" smtClean="0"/>
              <a:t>4/13/23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B4C7AA-84C9-DE87-FFC9-13E44AFAF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813F64-36A6-C563-B8F8-7149E9CCD9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475D4-DDD0-8942-A6FE-1A96821559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4948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E4AE18-9F94-F919-8625-C0724FDF2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D6D54EC-1B48-2A18-CDF8-E331B4674B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EC52F0-4853-2AF7-6240-A9A13CC434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F48310-14CE-7E1E-AC35-4A75EA9F61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8E255-8371-B349-B2F5-F8C6C9FF431B}" type="datetimeFigureOut">
              <a:rPr lang="en-US" smtClean="0"/>
              <a:t>4/13/23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0B3B96-74D7-0A95-CBCC-E43B376DA7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DE2FF1-191F-F55E-1038-7A84E40738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475D4-DDD0-8942-A6FE-1A96821559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63417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A368CCB-F95C-78B8-AB3B-75046B538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B051CA-AE6B-5AD3-B31B-D128E8361E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A44A3A-5FE8-9765-97A4-8D78B80645D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D8E255-8371-B349-B2F5-F8C6C9FF431B}" type="datetimeFigureOut">
              <a:rPr lang="en-US" smtClean="0"/>
              <a:t>4/13/23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477786-E37B-BA0A-FBBA-967E2DAF5F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B0ED85-D531-06A4-DD93-B6A9AC1AC7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C475D4-DDD0-8942-A6FE-1A96821559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4000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4.png"/><Relationship Id="rId18" Type="http://schemas.openxmlformats.org/officeDocument/2006/relationships/image" Target="../media/image19.png"/><Relationship Id="rId26" Type="http://schemas.openxmlformats.org/officeDocument/2006/relationships/image" Target="../media/image27.png"/><Relationship Id="rId3" Type="http://schemas.openxmlformats.org/officeDocument/2006/relationships/image" Target="../media/image4.png"/><Relationship Id="rId21" Type="http://schemas.openxmlformats.org/officeDocument/2006/relationships/image" Target="../media/image22.png"/><Relationship Id="rId34" Type="http://schemas.openxmlformats.org/officeDocument/2006/relationships/image" Target="../media/image35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image" Target="../media/image18.png"/><Relationship Id="rId25" Type="http://schemas.openxmlformats.org/officeDocument/2006/relationships/image" Target="../media/image26.png"/><Relationship Id="rId33" Type="http://schemas.openxmlformats.org/officeDocument/2006/relationships/image" Target="../media/image34.png"/><Relationship Id="rId2" Type="http://schemas.openxmlformats.org/officeDocument/2006/relationships/image" Target="../media/image3.png"/><Relationship Id="rId16" Type="http://schemas.openxmlformats.org/officeDocument/2006/relationships/image" Target="../media/image17.png"/><Relationship Id="rId20" Type="http://schemas.openxmlformats.org/officeDocument/2006/relationships/image" Target="../media/image21.png"/><Relationship Id="rId29" Type="http://schemas.openxmlformats.org/officeDocument/2006/relationships/image" Target="../media/image3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24" Type="http://schemas.openxmlformats.org/officeDocument/2006/relationships/image" Target="../media/image25.png"/><Relationship Id="rId32" Type="http://schemas.openxmlformats.org/officeDocument/2006/relationships/image" Target="../media/image33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23" Type="http://schemas.openxmlformats.org/officeDocument/2006/relationships/image" Target="../media/image24.png"/><Relationship Id="rId28" Type="http://schemas.openxmlformats.org/officeDocument/2006/relationships/image" Target="../media/image29.png"/><Relationship Id="rId10" Type="http://schemas.openxmlformats.org/officeDocument/2006/relationships/image" Target="../media/image11.png"/><Relationship Id="rId19" Type="http://schemas.openxmlformats.org/officeDocument/2006/relationships/image" Target="../media/image20.png"/><Relationship Id="rId31" Type="http://schemas.openxmlformats.org/officeDocument/2006/relationships/image" Target="../media/image32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Relationship Id="rId22" Type="http://schemas.openxmlformats.org/officeDocument/2006/relationships/image" Target="../media/image23.png"/><Relationship Id="rId27" Type="http://schemas.openxmlformats.org/officeDocument/2006/relationships/image" Target="../media/image28.png"/><Relationship Id="rId30" Type="http://schemas.openxmlformats.org/officeDocument/2006/relationships/image" Target="../media/image31.png"/><Relationship Id="rId8" Type="http://schemas.openxmlformats.org/officeDocument/2006/relationships/image" Target="../media/image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fOJ2CntgRNI&amp;list=PL4660FB7F523B1770" TargetMode="External"/><Relationship Id="rId7" Type="http://schemas.openxmlformats.org/officeDocument/2006/relationships/image" Target="../media/image39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www.youtube.com/watch?v=xLVxoz-mQFs&amp;list=PL4660FB7F523B1770" TargetMode="Externa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141B36-9C62-3FFE-74C5-B0303391BA7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Building a Better Object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3AFB11C-46EE-C1B0-9B56-FAD330B5A75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Dr. Charles R. Severance</a:t>
            </a:r>
          </a:p>
          <a:p>
            <a:r>
              <a:rPr lang="en-US" dirty="0"/>
              <a:t>www.cc4e.com</a:t>
            </a:r>
          </a:p>
          <a:p>
            <a:r>
              <a:rPr lang="en-US" dirty="0"/>
              <a:t>code.cc4e.com (sample code)</a:t>
            </a:r>
          </a:p>
          <a:p>
            <a:r>
              <a:rPr lang="en-US" dirty="0" err="1"/>
              <a:t>online.dr-chuck.com</a:t>
            </a:r>
            <a:endParaRPr lang="en-US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71495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4281566-97B1-C260-B0E8-465FE87A6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Controlling Access to Object Attributes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7A7198D-9E43-2520-2D68-2EF9616C7B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 we build a class, we decide which elements are part of our contract with our calling code </a:t>
            </a:r>
          </a:p>
          <a:p>
            <a:r>
              <a:rPr lang="en-US" dirty="0"/>
              <a:t>In real OO languages, in the class definition, we mark attributes and methods with our intended access level</a:t>
            </a:r>
          </a:p>
          <a:p>
            <a:pPr lvl="1"/>
            <a:r>
              <a:rPr lang="en-US" dirty="0"/>
              <a:t>Accessible by the calling code – "public"</a:t>
            </a:r>
          </a:p>
          <a:p>
            <a:pPr lvl="1"/>
            <a:r>
              <a:rPr lang="en-US" dirty="0"/>
              <a:t>Accessible only within the class – "private"</a:t>
            </a:r>
          </a:p>
          <a:p>
            <a:pPr lvl="1"/>
            <a:r>
              <a:rPr lang="en-US" dirty="0"/>
              <a:t>Accessible within the class and other *internal* classes – "protected"</a:t>
            </a:r>
          </a:p>
        </p:txBody>
      </p:sp>
    </p:spTree>
    <p:extLst>
      <p:ext uri="{BB962C8B-B14F-4D97-AF65-F5344CB8AC3E}">
        <p14:creationId xmlns:p14="http://schemas.microsoft.com/office/powerpoint/2010/main" val="13361731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4015EDA-9B8C-EE59-2415-3FA4045D99D8}"/>
              </a:ext>
            </a:extLst>
          </p:cNvPr>
          <p:cNvSpPr txBox="1"/>
          <p:nvPr/>
        </p:nvSpPr>
        <p:spPr>
          <a:xfrm>
            <a:off x="717179" y="905232"/>
            <a:ext cx="8024954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int main(void)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struct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pydict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dct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pydict_new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pydict_put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dct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"z", "Catch phrase");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pydict_print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dct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pydict_put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dct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"z", "W");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pydict_print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dct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pydict_put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dct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"y", "B");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pydict_put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dct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"c", "C");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pydict_put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dct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"a", "D");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pydict_print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dct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("Length =%d\n",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pydict_len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dct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));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("z=%s\n",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pydict_get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dct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"z"));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("x=%s\n",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pydict_get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dct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"x"));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("\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nDump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\n");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for(struct </a:t>
            </a:r>
            <a:r>
              <a:rPr lang="en-US" sz="14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dnode</a:t>
            </a:r>
            <a:r>
              <a:rPr lang="en-US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* cur = </a:t>
            </a:r>
            <a:r>
              <a:rPr lang="en-US" sz="14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dct</a:t>
            </a:r>
            <a:r>
              <a:rPr lang="en-US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-&gt;head; cur != NULL ; cur = cur-&gt;next ) {</a:t>
            </a:r>
          </a:p>
          <a:p>
            <a:r>
              <a:rPr lang="en-US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4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("%s=%s\n", cur-&gt;key, cur-&gt;value);</a:t>
            </a:r>
          </a:p>
          <a:p>
            <a:r>
              <a:rPr lang="en-US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pydict_del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dct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23DE5B-AC7A-5D86-DB9A-4845A67ADCF2}"/>
              </a:ext>
            </a:extLst>
          </p:cNvPr>
          <p:cNvSpPr txBox="1"/>
          <p:nvPr/>
        </p:nvSpPr>
        <p:spPr>
          <a:xfrm>
            <a:off x="10360657" y="6183599"/>
            <a:ext cx="16656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Menlo" panose="020B0609030804020204" pitchFamily="49" charset="0"/>
              </a:rPr>
              <a:t>cc_03_04.c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9A3A23F-7FE0-B237-037E-5572CCC45774}"/>
              </a:ext>
            </a:extLst>
          </p:cNvPr>
          <p:cNvSpPr txBox="1"/>
          <p:nvPr/>
        </p:nvSpPr>
        <p:spPr>
          <a:xfrm>
            <a:off x="7420303" y="535900"/>
            <a:ext cx="4466897" cy="3754874"/>
          </a:xfrm>
          <a:prstGeom prst="rect">
            <a:avLst/>
          </a:prstGeom>
          <a:noFill/>
          <a:ln w="57150">
            <a:solidFill>
              <a:schemeClr val="tx1"/>
            </a:solidFill>
            <a:prstDash val="solid"/>
          </a:ln>
        </p:spPr>
        <p:txBody>
          <a:bodyPr wrap="square">
            <a:spAutoFit/>
          </a:bodyPr>
          <a:lstStyle/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struct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dnode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/* protected */ char *key;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/* protected */ char *value;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/* protected */ struct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dnode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*next;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};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struct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pydict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/* private */ struct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dnode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*head;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/* private */ struct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dnode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*tail;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/* private */ int count;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/* public */ </a:t>
            </a:r>
            <a:r>
              <a:rPr lang="en-US" sz="14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pydict_len</a:t>
            </a:r>
            <a:r>
              <a:rPr lang="en-US" sz="1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r>
              <a:rPr lang="en-US" sz="1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/* public */ </a:t>
            </a:r>
            <a:r>
              <a:rPr lang="en-US" sz="14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pydict_len</a:t>
            </a:r>
            <a:r>
              <a:rPr lang="en-US" sz="1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r>
              <a:rPr lang="en-US" sz="1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/* public */ </a:t>
            </a:r>
            <a:r>
              <a:rPr lang="en-US" sz="14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pydict_get</a:t>
            </a:r>
            <a:r>
              <a:rPr lang="en-US" sz="1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r>
              <a:rPr lang="en-US" sz="1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/* public */ </a:t>
            </a:r>
            <a:r>
              <a:rPr lang="en-US" sz="14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pydict_del</a:t>
            </a:r>
            <a:r>
              <a:rPr lang="en-US" sz="1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endParaRPr lang="en-US" sz="1400" b="1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};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84584A9-4DCA-BA03-1AEF-1B2B9F89AFCA}"/>
              </a:ext>
            </a:extLst>
          </p:cNvPr>
          <p:cNvSpPr txBox="1"/>
          <p:nvPr/>
        </p:nvSpPr>
        <p:spPr>
          <a:xfrm>
            <a:off x="9653751" y="3972910"/>
            <a:ext cx="22211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Abstraction Boundary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7C3EADC-DFF1-1AB2-6008-E98F68309003}"/>
              </a:ext>
            </a:extLst>
          </p:cNvPr>
          <p:cNvSpPr txBox="1"/>
          <p:nvPr/>
        </p:nvSpPr>
        <p:spPr>
          <a:xfrm>
            <a:off x="7903489" y="5378078"/>
            <a:ext cx="4122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Early C++ access control syntax was implemented by a pre-processor.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A0C4DDA-CC0B-DE58-B3F0-16845DF7D570}"/>
              </a:ext>
            </a:extLst>
          </p:cNvPr>
          <p:cNvSpPr/>
          <p:nvPr/>
        </p:nvSpPr>
        <p:spPr>
          <a:xfrm>
            <a:off x="7422776" y="2796988"/>
            <a:ext cx="3313355" cy="1124453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C2F6A8D-DBB5-C2C4-D925-A993F0C74C46}"/>
              </a:ext>
            </a:extLst>
          </p:cNvPr>
          <p:cNvSpPr/>
          <p:nvPr/>
        </p:nvSpPr>
        <p:spPr>
          <a:xfrm>
            <a:off x="7346730" y="2829759"/>
            <a:ext cx="205137" cy="7848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CEAE695-7B80-9CBB-1CA6-C65369950FC4}"/>
              </a:ext>
            </a:extLst>
          </p:cNvPr>
          <p:cNvSpPr/>
          <p:nvPr/>
        </p:nvSpPr>
        <p:spPr>
          <a:xfrm>
            <a:off x="7346730" y="3302597"/>
            <a:ext cx="205137" cy="6051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2772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F78FF8D-6DEC-2711-795C-B2A6EB98CCEB}"/>
              </a:ext>
            </a:extLst>
          </p:cNvPr>
          <p:cNvSpPr txBox="1"/>
          <p:nvPr/>
        </p:nvSpPr>
        <p:spPr>
          <a:xfrm>
            <a:off x="805016" y="1536174"/>
            <a:ext cx="10187404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public class Point {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2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double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x,y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Point(double x, double y) {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this.x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x;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this.y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y;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}</a:t>
            </a:r>
          </a:p>
          <a:p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2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void dump() {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System.out.printf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("%s x=%f y=%f\n", this,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this.x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this.y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}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3D68F52D-23FA-3114-7AB6-BC929AF52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 Control in Java</a:t>
            </a:r>
          </a:p>
        </p:txBody>
      </p:sp>
    </p:spTree>
    <p:extLst>
      <p:ext uri="{BB962C8B-B14F-4D97-AF65-F5344CB8AC3E}">
        <p14:creationId xmlns:p14="http://schemas.microsoft.com/office/powerpoint/2010/main" val="9929360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5D5B1BC-5A19-1532-4AE5-B69C586525A1}"/>
              </a:ext>
            </a:extLst>
          </p:cNvPr>
          <p:cNvSpPr txBox="1"/>
          <p:nvPr/>
        </p:nvSpPr>
        <p:spPr>
          <a:xfrm>
            <a:off x="805016" y="1536174"/>
            <a:ext cx="7725192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class Point {</a:t>
            </a:r>
          </a:p>
          <a:p>
            <a:r>
              <a:rPr lang="en-US" sz="2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private: 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double x, y;</a:t>
            </a:r>
          </a:p>
          <a:p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public: 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Point(double xc, double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yc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 {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x = xc;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y =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yc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};</a:t>
            </a:r>
          </a:p>
          <a:p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void dump() {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("Object point x=%f y=%f\n", x, y);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};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3D68F52D-23FA-3114-7AB6-BC929AF52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 Control in C++</a:t>
            </a:r>
          </a:p>
        </p:txBody>
      </p:sp>
    </p:spTree>
    <p:extLst>
      <p:ext uri="{BB962C8B-B14F-4D97-AF65-F5344CB8AC3E}">
        <p14:creationId xmlns:p14="http://schemas.microsoft.com/office/powerpoint/2010/main" val="29396890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86B0AB2-FE5C-C6E2-C4FB-17AE5A242568}"/>
              </a:ext>
            </a:extLst>
          </p:cNvPr>
          <p:cNvSpPr txBox="1"/>
          <p:nvPr/>
        </p:nvSpPr>
        <p:spPr>
          <a:xfrm>
            <a:off x="815526" y="1536174"/>
            <a:ext cx="11418510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class Point: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__x = 0.0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__y = 0.0</a:t>
            </a:r>
          </a:p>
          <a:p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def __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__(self, x, y):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self.__x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x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self.__y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y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def dump(self):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print('Object point@%x x=%f y=%f' % (id(self),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self.__x,self.__y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3D68F52D-23FA-3114-7AB6-BC929AF52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 Control in Python</a:t>
            </a:r>
          </a:p>
        </p:txBody>
      </p:sp>
    </p:spTree>
    <p:extLst>
      <p:ext uri="{BB962C8B-B14F-4D97-AF65-F5344CB8AC3E}">
        <p14:creationId xmlns:p14="http://schemas.microsoft.com/office/powerpoint/2010/main" val="42069446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D39A574-391C-B9F6-A560-8CC3113CDE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in a Map?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37B368-D78A-B69D-FF8B-9BC5606F30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dictionary like structures</a:t>
            </a:r>
          </a:p>
        </p:txBody>
      </p:sp>
    </p:spTree>
    <p:extLst>
      <p:ext uri="{BB962C8B-B14F-4D97-AF65-F5344CB8AC3E}">
        <p14:creationId xmlns:p14="http://schemas.microsoft.com/office/powerpoint/2010/main" val="25749621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5CC44C-88B9-BDC0-A33B-285EDBDAB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Modern Maps – Key / Value Pairs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C637F4-A599-BCBD-C95D-9E22E772B4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"Map" is a common term we use to describe key/value collections</a:t>
            </a:r>
          </a:p>
          <a:p>
            <a:pPr lvl="1"/>
            <a:r>
              <a:rPr lang="en-US" dirty="0"/>
              <a:t>C++ map</a:t>
            </a:r>
          </a:p>
          <a:p>
            <a:pPr lvl="1"/>
            <a:r>
              <a:rPr lang="en-US" dirty="0"/>
              <a:t>Python dictionary</a:t>
            </a:r>
          </a:p>
          <a:p>
            <a:pPr lvl="1"/>
            <a:r>
              <a:rPr lang="en-US" dirty="0"/>
              <a:t>Java Map</a:t>
            </a:r>
          </a:p>
          <a:p>
            <a:pPr lvl="1"/>
            <a:r>
              <a:rPr lang="en-US" dirty="0"/>
              <a:t>PHP Arrays</a:t>
            </a:r>
          </a:p>
          <a:p>
            <a:r>
              <a:rPr lang="en-US" dirty="0"/>
              <a:t>Iterator Pattern as an abstraction for looping across multiple implementations</a:t>
            </a:r>
          </a:p>
        </p:txBody>
      </p:sp>
    </p:spTree>
    <p:extLst>
      <p:ext uri="{BB962C8B-B14F-4D97-AF65-F5344CB8AC3E}">
        <p14:creationId xmlns:p14="http://schemas.microsoft.com/office/powerpoint/2010/main" val="41040915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6E046E-ECF6-7340-52D5-5F19C9B73FEF}"/>
              </a:ext>
            </a:extLst>
          </p:cNvPr>
          <p:cNvSpPr txBox="1"/>
          <p:nvPr/>
        </p:nvSpPr>
        <p:spPr>
          <a:xfrm>
            <a:off x="1337387" y="407637"/>
            <a:ext cx="6413935" cy="54784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d =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dict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print("Testing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dict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class\n");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d["z"] = 8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d["z"] = 1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d["y"] = 9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d["b"] = 3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d["a"] = 4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print(d);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print("z=%d" % 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d.get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("z", 42), ));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print("x=%d" %  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d.get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("x", 42), ));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items =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iter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d.items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())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print(type(items));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entry = next(items, False)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while (entry) :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print(entry)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entry = next(items, False)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sd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reversed(sorted(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d.items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(), key=lambda item: item[1]))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first = next(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iter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sd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print('The largest value', first)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1F66FC-D917-3925-AED2-B0917D657EE9}"/>
              </a:ext>
            </a:extLst>
          </p:cNvPr>
          <p:cNvSpPr txBox="1"/>
          <p:nvPr/>
        </p:nvSpPr>
        <p:spPr>
          <a:xfrm>
            <a:off x="8136359" y="643962"/>
            <a:ext cx="3159839" cy="2123658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Testing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dict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class</a:t>
            </a:r>
          </a:p>
          <a:p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{'z': 1, 'y': 9, 'b': 3, 'a': 4}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z=1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x=42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&lt;class '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dict_itemiterator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'&gt;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('z', 1)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('y', 9)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('b', 3)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('a', 4)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The largest value ('y', 9)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370932-4D8E-9923-8009-A4771C8364AD}"/>
              </a:ext>
            </a:extLst>
          </p:cNvPr>
          <p:cNvSpPr txBox="1"/>
          <p:nvPr/>
        </p:nvSpPr>
        <p:spPr>
          <a:xfrm>
            <a:off x="10463350" y="6338986"/>
            <a:ext cx="16656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0000"/>
                </a:solidFill>
                <a:latin typeface="Menlo" panose="020B0609030804020204" pitchFamily="49" charset="0"/>
              </a:rPr>
              <a:t>cc_04_03.py</a:t>
            </a:r>
          </a:p>
        </p:txBody>
      </p:sp>
    </p:spTree>
    <p:extLst>
      <p:ext uri="{BB962C8B-B14F-4D97-AF65-F5344CB8AC3E}">
        <p14:creationId xmlns:p14="http://schemas.microsoft.com/office/powerpoint/2010/main" val="19920003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6E046E-ECF6-7340-52D5-5F19C9B73FEF}"/>
              </a:ext>
            </a:extLst>
          </p:cNvPr>
          <p:cNvSpPr txBox="1"/>
          <p:nvPr/>
        </p:nvSpPr>
        <p:spPr>
          <a:xfrm>
            <a:off x="1005917" y="316197"/>
            <a:ext cx="4910319" cy="61247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$a = array();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print("Testing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php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arrays\n");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$a["z"] = 8;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$a["z"] = 1;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$a["y"] = 9;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$a["b"] = 3;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$a["a"] = 4;</a:t>
            </a:r>
          </a:p>
          <a:p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print_r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($a);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("z=%d\n", $a["z"] ?? 42);</a:t>
            </a:r>
          </a:p>
          <a:p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("x=%d\n", $a["x"] ?? 42);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("\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nIterate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\n");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foreach( $a as $k =&gt; $v ) {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 %s=%d\n", $k, $v);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ksort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($a);</a:t>
            </a:r>
          </a:p>
          <a:p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("\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nSort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by key\n");</a:t>
            </a:r>
          </a:p>
          <a:p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print_r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($a);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arsort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($a);</a:t>
            </a:r>
          </a:p>
          <a:p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("\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nSort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by value in reverse\n");</a:t>
            </a:r>
          </a:p>
          <a:p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print_r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($a);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$k =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array_key_first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($a);</a:t>
            </a:r>
          </a:p>
          <a:p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("Largest value %s=%d\n", $k, $a[$k]);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1F66FC-D917-3925-AED2-B0917D657EE9}"/>
              </a:ext>
            </a:extLst>
          </p:cNvPr>
          <p:cNvSpPr txBox="1"/>
          <p:nvPr/>
        </p:nvSpPr>
        <p:spPr>
          <a:xfrm>
            <a:off x="7416616" y="144429"/>
            <a:ext cx="2416046" cy="6555641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Testing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dict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class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Array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[z] =&gt; 1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[y] =&gt; 9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[b] =&gt; 3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[a] =&gt; 4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z=1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x=42</a:t>
            </a:r>
          </a:p>
          <a:p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Iterate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z=1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y=9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b=3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a=4</a:t>
            </a:r>
          </a:p>
          <a:p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Sort by key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Array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[a] =&gt; 4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[b] =&gt; 3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[y] =&gt; 9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[z] =&gt; 1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Sort by value in reverse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Array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[y] =&gt; 9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[a] =&gt; 4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[b] =&gt; 3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[z] =&gt; 1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Largest value y=9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370932-4D8E-9923-8009-A4771C8364AD}"/>
              </a:ext>
            </a:extLst>
          </p:cNvPr>
          <p:cNvSpPr txBox="1"/>
          <p:nvPr/>
        </p:nvSpPr>
        <p:spPr>
          <a:xfrm>
            <a:off x="10463350" y="6338986"/>
            <a:ext cx="16656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0000"/>
                </a:solidFill>
                <a:latin typeface="Menlo" panose="020B0609030804020204" pitchFamily="49" charset="0"/>
              </a:rPr>
              <a:t>cc_04_03.php</a:t>
            </a:r>
          </a:p>
        </p:txBody>
      </p:sp>
    </p:spTree>
    <p:extLst>
      <p:ext uri="{BB962C8B-B14F-4D97-AF65-F5344CB8AC3E}">
        <p14:creationId xmlns:p14="http://schemas.microsoft.com/office/powerpoint/2010/main" val="7034976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79F607-1B8F-F245-F40F-DA746BF5AB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C++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30B9AD-25B0-E6C0-A9E0-E05FB58DAFF1}"/>
              </a:ext>
            </a:extLst>
          </p:cNvPr>
          <p:cNvSpPr txBox="1"/>
          <p:nvPr/>
        </p:nvSpPr>
        <p:spPr>
          <a:xfrm>
            <a:off x="2905760" y="631190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cplusplus.com</a:t>
            </a:r>
            <a:r>
              <a:rPr lang="en-US" dirty="0"/>
              <a:t>/reference/map/map/</a:t>
            </a:r>
          </a:p>
        </p:txBody>
      </p:sp>
      <p:pic>
        <p:nvPicPr>
          <p:cNvPr id="8" name="Picture 7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D6DB56F8-B4C0-4EB5-9699-1EFCFAF510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4012" y="365125"/>
            <a:ext cx="8929788" cy="577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0366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87296-0FFC-4BB6-F1FC-813CDCB4F4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with our "</a:t>
            </a:r>
            <a:r>
              <a:rPr lang="en-US" dirty="0" err="1"/>
              <a:t>pydict</a:t>
            </a:r>
            <a:r>
              <a:rPr lang="en-US" dirty="0"/>
              <a:t>" class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1C13BA-D85F-D2B9-D0D8-11F3E4CAD2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060" y="1825625"/>
            <a:ext cx="10515600" cy="4351338"/>
          </a:xfrm>
        </p:spPr>
        <p:txBody>
          <a:bodyPr/>
          <a:lstStyle/>
          <a:p>
            <a:r>
              <a:rPr lang="en-US" dirty="0"/>
              <a:t>The previous </a:t>
            </a:r>
            <a:r>
              <a:rPr lang="en-US" dirty="0" err="1"/>
              <a:t>dict</a:t>
            </a:r>
            <a:r>
              <a:rPr lang="en-US" dirty="0"/>
              <a:t> implementation was just a linked list with a key – we need to build multiple implementations for different performance requirements</a:t>
            </a:r>
          </a:p>
          <a:p>
            <a:r>
              <a:rPr lang="en-US" dirty="0"/>
              <a:t>We need to include our methods in the struct instead of using prefix-style function naming conventions</a:t>
            </a:r>
          </a:p>
          <a:p>
            <a:r>
              <a:rPr lang="en-US" dirty="0"/>
              <a:t>We need a better abstraction for looping that does not require "peeking" at the class-internal attributes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48633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6E046E-ECF6-7340-52D5-5F19C9B73FEF}"/>
              </a:ext>
            </a:extLst>
          </p:cNvPr>
          <p:cNvSpPr txBox="1"/>
          <p:nvPr/>
        </p:nvSpPr>
        <p:spPr>
          <a:xfrm>
            <a:off x="579132" y="689788"/>
            <a:ext cx="7590539" cy="55092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#include &lt;iostream&gt;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#include &lt;map&gt;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using namespace std;</a:t>
            </a:r>
          </a:p>
          <a:p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int main() {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map&lt;string, int&gt;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mp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("Testing map class\n");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mp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["z"] = 8;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mp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["z"] = 1;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mp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["y"] = 2;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mp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["b"] = 3;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mp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["a"] = 4;</a:t>
            </a:r>
          </a:p>
          <a:p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("z=%d\n", (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mp.count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("z") ?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mp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["z"] : 42));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("x=%d\n", (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mp.count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("x") ?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mp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["x"] : 42));</a:t>
            </a:r>
          </a:p>
          <a:p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("\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nIterate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forwards\n");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for (auto cur =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mp.begin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(); cur !=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mp.end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(); ++cur) {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 %s=%d\n", cur-&gt;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first.c_str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(), cur-&gt;second);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1F66FC-D917-3925-AED2-B0917D657EE9}"/>
              </a:ext>
            </a:extLst>
          </p:cNvPr>
          <p:cNvSpPr txBox="1"/>
          <p:nvPr/>
        </p:nvSpPr>
        <p:spPr>
          <a:xfrm>
            <a:off x="8570086" y="809273"/>
            <a:ext cx="2282997" cy="2308324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Testing map class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z=1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x=42</a:t>
            </a:r>
          </a:p>
          <a:p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Iterate forwards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a=4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b=3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y=2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z=1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370932-4D8E-9923-8009-A4771C8364AD}"/>
              </a:ext>
            </a:extLst>
          </p:cNvPr>
          <p:cNvSpPr txBox="1"/>
          <p:nvPr/>
        </p:nvSpPr>
        <p:spPr>
          <a:xfrm>
            <a:off x="10463350" y="6338986"/>
            <a:ext cx="16656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0000"/>
                </a:solidFill>
                <a:latin typeface="Menlo" panose="020B0609030804020204" pitchFamily="49" charset="0"/>
              </a:rPr>
              <a:t>cc_04_03.cpp</a:t>
            </a:r>
          </a:p>
        </p:txBody>
      </p:sp>
    </p:spTree>
    <p:extLst>
      <p:ext uri="{BB962C8B-B14F-4D97-AF65-F5344CB8AC3E}">
        <p14:creationId xmlns:p14="http://schemas.microsoft.com/office/powerpoint/2010/main" val="6856005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79F607-1B8F-F245-F40F-DA746BF5AB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 Map&lt;String, Integer&gt;</a:t>
            </a:r>
          </a:p>
        </p:txBody>
      </p:sp>
      <p:pic>
        <p:nvPicPr>
          <p:cNvPr id="7" name="Content Placeholder 6" descr="A screen shot of the Java Map class.">
            <a:extLst>
              <a:ext uri="{FF2B5EF4-FFF2-40B4-BE49-F238E27FC236}">
                <a16:creationId xmlns:a16="http://schemas.microsoft.com/office/drawing/2014/main" id="{3E13620C-F5B1-1FF7-0810-B43314B57A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40508" y="1543237"/>
            <a:ext cx="8910984" cy="4351338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430B9AD-25B0-E6C0-A9E0-E05FB58DAFF1}"/>
              </a:ext>
            </a:extLst>
          </p:cNvPr>
          <p:cNvSpPr txBox="1"/>
          <p:nvPr/>
        </p:nvSpPr>
        <p:spPr>
          <a:xfrm>
            <a:off x="2905760" y="631190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docs.oracle.com</a:t>
            </a:r>
            <a:r>
              <a:rPr lang="en-US" dirty="0"/>
              <a:t>/</a:t>
            </a:r>
            <a:r>
              <a:rPr lang="en-US" dirty="0" err="1"/>
              <a:t>javase</a:t>
            </a:r>
            <a:r>
              <a:rPr lang="en-US" dirty="0"/>
              <a:t>/8/docs/</a:t>
            </a:r>
            <a:r>
              <a:rPr lang="en-US" dirty="0" err="1"/>
              <a:t>api</a:t>
            </a:r>
            <a:r>
              <a:rPr lang="en-US" dirty="0"/>
              <a:t>/java/util/</a:t>
            </a:r>
            <a:r>
              <a:rPr lang="en-US" dirty="0" err="1"/>
              <a:t>Map.html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43209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6E046E-ECF6-7340-52D5-5F19C9B73FEF}"/>
              </a:ext>
            </a:extLst>
          </p:cNvPr>
          <p:cNvSpPr txBox="1"/>
          <p:nvPr/>
        </p:nvSpPr>
        <p:spPr>
          <a:xfrm>
            <a:off x="468035" y="474345"/>
            <a:ext cx="10495181" cy="59093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java.util.Map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java.util.TreeMap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public class cc_04_03 {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public static void main(String[]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{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Map&lt;String, Integer&gt; map = new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TreeMap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&lt;String, Integer&gt; ();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System.out.printf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("Testing Map class\n");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map.put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("z", 8);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map.put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("z", 1);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map.put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("y", 2);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map.put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("b", 3);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map.put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("a", 4);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(map);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("z="+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map.getOrDefault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("z", 42));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("x="+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map.getOrDefault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("x", 42));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System.out.printf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("\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nIterate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\n");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for 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Map.Entry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String,Integer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 entry :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map.entrySet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()) {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("Key = " +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entry.getKey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 + ", Value = " +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entry.getValue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}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1F66FC-D917-3925-AED2-B0917D657EE9}"/>
              </a:ext>
            </a:extLst>
          </p:cNvPr>
          <p:cNvSpPr txBox="1"/>
          <p:nvPr/>
        </p:nvSpPr>
        <p:spPr>
          <a:xfrm>
            <a:off x="8814802" y="680784"/>
            <a:ext cx="2653290" cy="2554545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Testing Map class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{a=4, b=3, y=2, z=1}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z=1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x=42</a:t>
            </a:r>
          </a:p>
          <a:p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Iterate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Key = a, Value = 4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Key = b, Value = 3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Key = y, Value = 2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Key = z, Value = 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370932-4D8E-9923-8009-A4771C8364AD}"/>
              </a:ext>
            </a:extLst>
          </p:cNvPr>
          <p:cNvSpPr txBox="1"/>
          <p:nvPr/>
        </p:nvSpPr>
        <p:spPr>
          <a:xfrm>
            <a:off x="10463350" y="6338986"/>
            <a:ext cx="16656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0000"/>
                </a:solidFill>
                <a:latin typeface="Menlo" panose="020B0609030804020204" pitchFamily="49" charset="0"/>
              </a:rPr>
              <a:t>cc_04_03.java</a:t>
            </a:r>
          </a:p>
        </p:txBody>
      </p:sp>
    </p:spTree>
    <p:extLst>
      <p:ext uri="{BB962C8B-B14F-4D97-AF65-F5344CB8AC3E}">
        <p14:creationId xmlns:p14="http://schemas.microsoft.com/office/powerpoint/2010/main" val="14770892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6E046E-ECF6-7340-52D5-5F19C9B73FEF}"/>
              </a:ext>
            </a:extLst>
          </p:cNvPr>
          <p:cNvSpPr txBox="1"/>
          <p:nvPr/>
        </p:nvSpPr>
        <p:spPr>
          <a:xfrm>
            <a:off x="629399" y="544797"/>
            <a:ext cx="4051109" cy="46166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d =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dict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print("Testing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dict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class\n");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d["z"] = 8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d["z"] = 1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d["y"] = 9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d["b"] = 3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d["a"] = 4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print(d);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print("z=%d" % 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d.get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("z", 42), ));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print("x=%d" %  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d.get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("x", 42), ));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items =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iter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d.items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())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print(type(items));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print("Iterate");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entry = next(items, False)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while (entry) :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print(entry)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entry = next(items, False)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1F66FC-D917-3925-AED2-B0917D657EE9}"/>
              </a:ext>
            </a:extLst>
          </p:cNvPr>
          <p:cNvSpPr txBox="1"/>
          <p:nvPr/>
        </p:nvSpPr>
        <p:spPr>
          <a:xfrm>
            <a:off x="7833475" y="849030"/>
            <a:ext cx="3159839" cy="2123658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Testing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dict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class</a:t>
            </a:r>
          </a:p>
          <a:p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{'z': 1, 'y': 9, 'b': 3, 'a': 4}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z=1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x=42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&lt;class '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dict_itemiterator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'&gt;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Iterate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('z', 1)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('y', 9)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('b', 3)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('a', 4)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370932-4D8E-9923-8009-A4771C8364AD}"/>
              </a:ext>
            </a:extLst>
          </p:cNvPr>
          <p:cNvSpPr txBox="1"/>
          <p:nvPr/>
        </p:nvSpPr>
        <p:spPr>
          <a:xfrm>
            <a:off x="10463350" y="6338986"/>
            <a:ext cx="16656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0000"/>
                </a:solidFill>
                <a:latin typeface="Menlo" panose="020B0609030804020204" pitchFamily="49" charset="0"/>
              </a:rPr>
              <a:t>cc_04_03.py</a:t>
            </a:r>
          </a:p>
        </p:txBody>
      </p:sp>
    </p:spTree>
    <p:extLst>
      <p:ext uri="{BB962C8B-B14F-4D97-AF65-F5344CB8AC3E}">
        <p14:creationId xmlns:p14="http://schemas.microsoft.com/office/powerpoint/2010/main" val="42276423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294129-7358-4802-2106-C9B1704E3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Minute of C++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870CEB-1DE9-4B9E-3CC8-C4BA301F1E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434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blackboard-backgrounds-wallpapers.jpg" descr="blackboard-backgrounds-wallpapers.jp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-14462"/>
            <a:ext cx="12192000" cy="6872462"/>
          </a:xfrm>
          <a:prstGeom prst="rect">
            <a:avLst/>
          </a:prstGeom>
        </p:spPr>
      </p:pic>
      <p:pic>
        <p:nvPicPr>
          <p:cNvPr id="210" name="LISP (60) LISP (60)" descr="LISP (60) LISP (60)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94492" y="5195824"/>
            <a:ext cx="1820871" cy="762001"/>
          </a:xfrm>
          <a:prstGeom prst="rect">
            <a:avLst/>
          </a:prstGeom>
          <a:effectLst>
            <a:outerShdw blurRad="190500" dist="114300" dir="2700000" rotWithShape="0">
              <a:srgbClr val="000000">
                <a:alpha val="75000"/>
              </a:srgbClr>
            </a:outerShdw>
          </a:effectLst>
        </p:spPr>
      </p:pic>
      <p:pic>
        <p:nvPicPr>
          <p:cNvPr id="211" name="FORTRAN (55) FORTRAN (55)" descr="FORTRAN (55) FORTRAN (55)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89109" y="1078128"/>
            <a:ext cx="2880519" cy="762001"/>
          </a:xfrm>
          <a:prstGeom prst="rect">
            <a:avLst/>
          </a:prstGeom>
          <a:effectLst>
            <a:outerShdw blurRad="190500" dist="114300" dir="2700000" rotWithShape="0">
              <a:srgbClr val="000000">
                <a:alpha val="75000"/>
              </a:srgbClr>
            </a:outerShdw>
          </a:effectLst>
        </p:spPr>
      </p:pic>
      <p:pic>
        <p:nvPicPr>
          <p:cNvPr id="212" name="C (72) C (72)" descr="C (72) C (72)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881928" y="1222591"/>
            <a:ext cx="1357974" cy="765176"/>
          </a:xfrm>
          <a:prstGeom prst="rect">
            <a:avLst/>
          </a:prstGeom>
          <a:effectLst>
            <a:outerShdw blurRad="190500" dist="114300" dir="2700000" rotWithShape="0">
              <a:srgbClr val="000000">
                <a:alpha val="75000"/>
              </a:srgbClr>
            </a:outerShdw>
          </a:effectLst>
        </p:spPr>
      </p:pic>
      <p:sp>
        <p:nvSpPr>
          <p:cNvPr id="213" name="Procedural"/>
          <p:cNvSpPr/>
          <p:nvPr/>
        </p:nvSpPr>
        <p:spPr>
          <a:xfrm>
            <a:off x="283375" y="278241"/>
            <a:ext cx="1210139" cy="400110"/>
          </a:xfrm>
          <a:prstGeom prst="rect">
            <a:avLst/>
          </a:prstGeom>
          <a:ln w="12700">
            <a:miter lim="400000"/>
          </a:ln>
          <a:effectLst>
            <a:outerShdw blurRad="190500" dist="114300" dir="2700000" rotWithShape="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algn="l" defTabSz="819150">
              <a:defRPr sz="4200">
                <a:solidFill>
                  <a:schemeClr val="accent1">
                    <a:lumOff val="16847"/>
                  </a:schemeClr>
                </a:solidFill>
                <a:latin typeface="Marker Felt"/>
                <a:ea typeface="Marker Felt"/>
                <a:cs typeface="Marker Felt"/>
                <a:sym typeface="Marker Felt"/>
              </a:defRPr>
            </a:lvl1pPr>
          </a:lstStyle>
          <a:p>
            <a:r>
              <a:rPr sz="2100" dirty="0">
                <a:solidFill>
                  <a:srgbClr val="35A1FF"/>
                </a:solidFill>
              </a:rPr>
              <a:t>Procedural</a:t>
            </a:r>
          </a:p>
        </p:txBody>
      </p:sp>
      <p:sp>
        <p:nvSpPr>
          <p:cNvPr id="214" name="https://en.wikipedia.org/wiki/Object-oriented_programming"/>
          <p:cNvSpPr/>
          <p:nvPr/>
        </p:nvSpPr>
        <p:spPr>
          <a:xfrm>
            <a:off x="252780" y="6295996"/>
            <a:ext cx="6571992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defTabSz="819150">
              <a:defRPr sz="42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2100"/>
              <a:t>https://en.wikipedia.org/wiki/Object-oriented_programming</a:t>
            </a:r>
          </a:p>
        </p:txBody>
      </p:sp>
      <p:pic>
        <p:nvPicPr>
          <p:cNvPr id="215" name="C++ (80) C++ (80)" descr="C++ (80) C++ (80)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6266944" y="2841182"/>
            <a:ext cx="1698657" cy="765176"/>
          </a:xfrm>
          <a:prstGeom prst="rect">
            <a:avLst/>
          </a:prstGeom>
          <a:effectLst>
            <a:outerShdw blurRad="190500" dist="114300" dir="2700000" rotWithShape="0">
              <a:srgbClr val="000000">
                <a:alpha val="75000"/>
              </a:srgbClr>
            </a:outerShdw>
          </a:effectLst>
        </p:spPr>
      </p:pic>
      <p:pic>
        <p:nvPicPr>
          <p:cNvPr id="216" name="ALGOL60 ALGOL60" descr="ALGOL60 ALGOL60"/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209269" y="2842770"/>
            <a:ext cx="1991317" cy="762001"/>
          </a:xfrm>
          <a:prstGeom prst="rect">
            <a:avLst/>
          </a:prstGeom>
          <a:effectLst>
            <a:outerShdw blurRad="190500" dist="114300" dir="2700000" rotWithShape="0">
              <a:srgbClr val="000000">
                <a:alpha val="75000"/>
              </a:srgbClr>
            </a:outerShdw>
          </a:effectLst>
        </p:spPr>
      </p:pic>
      <p:pic>
        <p:nvPicPr>
          <p:cNvPr id="217" name="Simula67 Simula67" descr="Simula67 Simula67"/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2554675" y="2893744"/>
            <a:ext cx="2311618" cy="762001"/>
          </a:xfrm>
          <a:prstGeom prst="rect">
            <a:avLst/>
          </a:prstGeom>
          <a:effectLst>
            <a:outerShdw blurRad="190500" dist="114300" dir="2700000" rotWithShape="0">
              <a:srgbClr val="000000">
                <a:alpha val="75000"/>
              </a:srgbClr>
            </a:outerShdw>
          </a:effectLst>
        </p:spPr>
      </p:pic>
      <p:pic>
        <p:nvPicPr>
          <p:cNvPr id="218" name="Smalltalk(71) Smalltalk(71)" descr="Smalltalk(71) Smalltalk(71)"/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3745494" y="3990869"/>
            <a:ext cx="2880519" cy="762001"/>
          </a:xfrm>
          <a:prstGeom prst="rect">
            <a:avLst/>
          </a:prstGeom>
          <a:effectLst>
            <a:outerShdw blurRad="190500" dist="114300" dir="2700000" rotWithShape="0">
              <a:srgbClr val="000000">
                <a:alpha val="75000"/>
              </a:srgbClr>
            </a:outerShdw>
          </a:effectLst>
        </p:spPr>
      </p:pic>
      <p:pic>
        <p:nvPicPr>
          <p:cNvPr id="219" name="Pascal(70) Pascal(70)" descr="Pascal(70) Pascal(70)"/>
          <p:cNvPicPr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3319969" y="1225766"/>
            <a:ext cx="2311618" cy="762001"/>
          </a:xfrm>
          <a:prstGeom prst="rect">
            <a:avLst/>
          </a:prstGeom>
          <a:effectLst>
            <a:outerShdw blurRad="190500" dist="114300" dir="2700000" rotWithShape="0">
              <a:srgbClr val="000000">
                <a:alpha val="75000"/>
              </a:srgbClr>
            </a:outerShdw>
          </a:effectLst>
        </p:spPr>
      </p:pic>
      <p:pic>
        <p:nvPicPr>
          <p:cNvPr id="220" name="Line Line" descr="Line Line"/>
          <p:cNvPicPr>
            <a:picLocks/>
          </p:cNvPicPr>
          <p:nvPr/>
        </p:nvPicPr>
        <p:blipFill>
          <a:blip r:embed="rId11"/>
          <a:stretch>
            <a:fillRect/>
          </a:stretch>
        </p:blipFill>
        <p:spPr>
          <a:xfrm rot="9188681">
            <a:off x="3144738" y="3503879"/>
            <a:ext cx="503544" cy="1034682"/>
          </a:xfrm>
          <a:prstGeom prst="rect">
            <a:avLst/>
          </a:prstGeom>
        </p:spPr>
      </p:pic>
      <p:pic>
        <p:nvPicPr>
          <p:cNvPr id="222" name="Line Line" descr="Line Line"/>
          <p:cNvPicPr>
            <a:picLocks/>
          </p:cNvPicPr>
          <p:nvPr/>
        </p:nvPicPr>
        <p:blipFill>
          <a:blip r:embed="rId12"/>
          <a:stretch>
            <a:fillRect/>
          </a:stretch>
        </p:blipFill>
        <p:spPr>
          <a:xfrm rot="6798297">
            <a:off x="2215006" y="3027414"/>
            <a:ext cx="246380" cy="437693"/>
          </a:xfrm>
          <a:prstGeom prst="rect">
            <a:avLst/>
          </a:prstGeom>
        </p:spPr>
      </p:pic>
      <p:pic>
        <p:nvPicPr>
          <p:cNvPr id="224" name="Line Line" descr="Line Line"/>
          <p:cNvPicPr>
            <a:picLocks/>
          </p:cNvPicPr>
          <p:nvPr/>
        </p:nvPicPr>
        <p:blipFill>
          <a:blip r:embed="rId13"/>
          <a:stretch>
            <a:fillRect/>
          </a:stretch>
        </p:blipFill>
        <p:spPr>
          <a:xfrm rot="5763785">
            <a:off x="1909155" y="1264076"/>
            <a:ext cx="1070907" cy="2351771"/>
          </a:xfrm>
          <a:prstGeom prst="rect">
            <a:avLst/>
          </a:prstGeom>
        </p:spPr>
      </p:pic>
      <p:pic>
        <p:nvPicPr>
          <p:cNvPr id="226" name="Scheme (75) Scheme (75)" descr="Scheme (75) Scheme (75)"/>
          <p:cNvPicPr>
            <a:picLocks/>
          </p:cNvPicPr>
          <p:nvPr/>
        </p:nvPicPr>
        <p:blipFill>
          <a:blip r:embed="rId14"/>
          <a:stretch>
            <a:fillRect/>
          </a:stretch>
        </p:blipFill>
        <p:spPr>
          <a:xfrm>
            <a:off x="4488239" y="5195824"/>
            <a:ext cx="2724155" cy="762001"/>
          </a:xfrm>
          <a:prstGeom prst="rect">
            <a:avLst/>
          </a:prstGeom>
          <a:effectLst>
            <a:outerShdw blurRad="190500" dist="114300" dir="2700000" rotWithShape="0">
              <a:srgbClr val="000000">
                <a:alpha val="75000"/>
              </a:srgbClr>
            </a:outerShdw>
          </a:effectLst>
        </p:spPr>
      </p:pic>
      <p:pic>
        <p:nvPicPr>
          <p:cNvPr id="227" name="JavaScript (95) JavaScript (95)" descr="JavaScript (95) JavaScript (95)"/>
          <p:cNvPicPr>
            <a:picLocks/>
          </p:cNvPicPr>
          <p:nvPr/>
        </p:nvPicPr>
        <p:blipFill>
          <a:blip r:embed="rId15"/>
          <a:stretch>
            <a:fillRect/>
          </a:stretch>
        </p:blipFill>
        <p:spPr>
          <a:xfrm>
            <a:off x="8894939" y="4732035"/>
            <a:ext cx="3063431" cy="765176"/>
          </a:xfrm>
          <a:prstGeom prst="rect">
            <a:avLst/>
          </a:prstGeom>
          <a:effectLst>
            <a:outerShdw blurRad="190500" dist="114300" dir="2700000" rotWithShape="0">
              <a:srgbClr val="000000">
                <a:alpha val="75000"/>
              </a:srgbClr>
            </a:outerShdw>
          </a:effectLst>
        </p:spPr>
      </p:pic>
      <p:pic>
        <p:nvPicPr>
          <p:cNvPr id="228" name="Line Line" descr="Line Line"/>
          <p:cNvPicPr>
            <a:picLocks/>
          </p:cNvPicPr>
          <p:nvPr/>
        </p:nvPicPr>
        <p:blipFill>
          <a:blip r:embed="rId16"/>
          <a:stretch>
            <a:fillRect/>
          </a:stretch>
        </p:blipFill>
        <p:spPr>
          <a:xfrm rot="6798297">
            <a:off x="2794306" y="4445445"/>
            <a:ext cx="985157" cy="2152709"/>
          </a:xfrm>
          <a:prstGeom prst="rect">
            <a:avLst/>
          </a:prstGeom>
        </p:spPr>
      </p:pic>
      <p:pic>
        <p:nvPicPr>
          <p:cNvPr id="230" name="Line Line" descr="Line Line"/>
          <p:cNvPicPr>
            <a:picLocks/>
          </p:cNvPicPr>
          <p:nvPr/>
        </p:nvPicPr>
        <p:blipFill>
          <a:blip r:embed="rId17"/>
          <a:stretch>
            <a:fillRect/>
          </a:stretch>
        </p:blipFill>
        <p:spPr>
          <a:xfrm rot="5973992">
            <a:off x="7749497" y="4591850"/>
            <a:ext cx="746872" cy="1599549"/>
          </a:xfrm>
          <a:prstGeom prst="rect">
            <a:avLst/>
          </a:prstGeom>
        </p:spPr>
      </p:pic>
      <p:pic>
        <p:nvPicPr>
          <p:cNvPr id="232" name="Line Line" descr="Line Line"/>
          <p:cNvPicPr>
            <a:picLocks/>
          </p:cNvPicPr>
          <p:nvPr/>
        </p:nvPicPr>
        <p:blipFill>
          <a:blip r:embed="rId18"/>
          <a:stretch>
            <a:fillRect/>
          </a:stretch>
        </p:blipFill>
        <p:spPr>
          <a:xfrm rot="6798297">
            <a:off x="5217672" y="2570081"/>
            <a:ext cx="663409" cy="1405796"/>
          </a:xfrm>
          <a:prstGeom prst="rect">
            <a:avLst/>
          </a:prstGeom>
        </p:spPr>
      </p:pic>
      <p:pic>
        <p:nvPicPr>
          <p:cNvPr id="234" name="Line Line" descr="Line Line"/>
          <p:cNvPicPr>
            <a:picLocks/>
          </p:cNvPicPr>
          <p:nvPr/>
        </p:nvPicPr>
        <p:blipFill>
          <a:blip r:embed="rId19"/>
          <a:stretch>
            <a:fillRect/>
          </a:stretch>
        </p:blipFill>
        <p:spPr>
          <a:xfrm rot="10525145">
            <a:off x="6707133" y="1934130"/>
            <a:ext cx="493629" cy="1011664"/>
          </a:xfrm>
          <a:prstGeom prst="rect">
            <a:avLst/>
          </a:prstGeom>
        </p:spPr>
      </p:pic>
      <p:pic>
        <p:nvPicPr>
          <p:cNvPr id="236" name="python (91) python (91)" descr="python (91) python (91)"/>
          <p:cNvPicPr>
            <a:picLocks/>
          </p:cNvPicPr>
          <p:nvPr/>
        </p:nvPicPr>
        <p:blipFill>
          <a:blip r:embed="rId20"/>
          <a:stretch>
            <a:fillRect/>
          </a:stretch>
        </p:blipFill>
        <p:spPr>
          <a:xfrm>
            <a:off x="8521658" y="1707716"/>
            <a:ext cx="2332229" cy="765176"/>
          </a:xfrm>
          <a:prstGeom prst="rect">
            <a:avLst/>
          </a:prstGeom>
          <a:effectLst>
            <a:outerShdw blurRad="190500" dist="114300" dir="2700000" rotWithShape="0">
              <a:srgbClr val="000000">
                <a:alpha val="75000"/>
              </a:srgbClr>
            </a:outerShdw>
          </a:effectLst>
        </p:spPr>
      </p:pic>
      <p:pic>
        <p:nvPicPr>
          <p:cNvPr id="237" name="Line Line" descr="Line Line"/>
          <p:cNvPicPr>
            <a:picLocks/>
          </p:cNvPicPr>
          <p:nvPr/>
        </p:nvPicPr>
        <p:blipFill>
          <a:blip r:embed="rId21"/>
          <a:stretch>
            <a:fillRect/>
          </a:stretch>
        </p:blipFill>
        <p:spPr>
          <a:xfrm rot="5776979">
            <a:off x="7759634" y="260151"/>
            <a:ext cx="981234" cy="2143603"/>
          </a:xfrm>
          <a:prstGeom prst="rect">
            <a:avLst/>
          </a:prstGeom>
        </p:spPr>
      </p:pic>
      <p:pic>
        <p:nvPicPr>
          <p:cNvPr id="239" name="Java (95) Java (95)" descr="Java (95) Java (95)"/>
          <p:cNvPicPr>
            <a:picLocks/>
          </p:cNvPicPr>
          <p:nvPr/>
        </p:nvPicPr>
        <p:blipFill>
          <a:blip r:embed="rId22"/>
          <a:stretch>
            <a:fillRect/>
          </a:stretch>
        </p:blipFill>
        <p:spPr>
          <a:xfrm>
            <a:off x="7458664" y="3825007"/>
            <a:ext cx="1972637" cy="765176"/>
          </a:xfrm>
          <a:prstGeom prst="rect">
            <a:avLst/>
          </a:prstGeom>
          <a:effectLst>
            <a:outerShdw blurRad="190500" dist="114300" dir="2700000" rotWithShape="0">
              <a:srgbClr val="000000">
                <a:alpha val="75000"/>
              </a:srgbClr>
            </a:outerShdw>
          </a:effectLst>
        </p:spPr>
      </p:pic>
      <p:pic>
        <p:nvPicPr>
          <p:cNvPr id="240" name="C# (01) C# (01)" descr="C# (01) C# (01)"/>
          <p:cNvPicPr>
            <a:picLocks/>
          </p:cNvPicPr>
          <p:nvPr/>
        </p:nvPicPr>
        <p:blipFill>
          <a:blip r:embed="rId23"/>
          <a:stretch>
            <a:fillRect/>
          </a:stretch>
        </p:blipFill>
        <p:spPr>
          <a:xfrm>
            <a:off x="10541931" y="2841182"/>
            <a:ext cx="1534355" cy="765176"/>
          </a:xfrm>
          <a:prstGeom prst="rect">
            <a:avLst/>
          </a:prstGeom>
          <a:effectLst>
            <a:outerShdw blurRad="190500" dist="114300" dir="2700000" rotWithShape="0">
              <a:srgbClr val="000000">
                <a:alpha val="75000"/>
              </a:srgbClr>
            </a:outerShdw>
          </a:effectLst>
        </p:spPr>
      </p:pic>
      <p:pic>
        <p:nvPicPr>
          <p:cNvPr id="241" name="Line Line" descr="Line Line"/>
          <p:cNvPicPr>
            <a:picLocks/>
          </p:cNvPicPr>
          <p:nvPr/>
        </p:nvPicPr>
        <p:blipFill>
          <a:blip r:embed="rId24"/>
          <a:stretch>
            <a:fillRect/>
          </a:stretch>
        </p:blipFill>
        <p:spPr>
          <a:xfrm rot="18694594">
            <a:off x="7640374" y="1210827"/>
            <a:ext cx="619754" cy="1304452"/>
          </a:xfrm>
          <a:prstGeom prst="rect">
            <a:avLst/>
          </a:prstGeom>
        </p:spPr>
      </p:pic>
      <p:pic>
        <p:nvPicPr>
          <p:cNvPr id="243" name="Line Line" descr="Line Line"/>
          <p:cNvPicPr>
            <a:picLocks/>
          </p:cNvPicPr>
          <p:nvPr/>
        </p:nvPicPr>
        <p:blipFill>
          <a:blip r:embed="rId25"/>
          <a:stretch>
            <a:fillRect/>
          </a:stretch>
        </p:blipFill>
        <p:spPr>
          <a:xfrm rot="20130090">
            <a:off x="7964607" y="1018909"/>
            <a:ext cx="1957412" cy="4409722"/>
          </a:xfrm>
          <a:prstGeom prst="rect">
            <a:avLst/>
          </a:prstGeom>
        </p:spPr>
      </p:pic>
      <p:pic>
        <p:nvPicPr>
          <p:cNvPr id="245" name="Line Line" descr="Line Line"/>
          <p:cNvPicPr>
            <a:picLocks/>
          </p:cNvPicPr>
          <p:nvPr/>
        </p:nvPicPr>
        <p:blipFill>
          <a:blip r:embed="rId26"/>
          <a:stretch>
            <a:fillRect/>
          </a:stretch>
        </p:blipFill>
        <p:spPr>
          <a:xfrm rot="15708807">
            <a:off x="7652976" y="1843570"/>
            <a:ext cx="594549" cy="1245942"/>
          </a:xfrm>
          <a:prstGeom prst="rect">
            <a:avLst/>
          </a:prstGeom>
        </p:spPr>
      </p:pic>
      <p:pic>
        <p:nvPicPr>
          <p:cNvPr id="247" name="Line Line" descr="Line Line"/>
          <p:cNvPicPr>
            <a:picLocks/>
          </p:cNvPicPr>
          <p:nvPr/>
        </p:nvPicPr>
        <p:blipFill>
          <a:blip r:embed="rId27"/>
          <a:stretch>
            <a:fillRect/>
          </a:stretch>
        </p:blipFill>
        <p:spPr>
          <a:xfrm rot="15133235">
            <a:off x="9678376" y="3103350"/>
            <a:ext cx="575904" cy="1445019"/>
          </a:xfrm>
          <a:prstGeom prst="rect">
            <a:avLst/>
          </a:prstGeom>
        </p:spPr>
      </p:pic>
      <p:pic>
        <p:nvPicPr>
          <p:cNvPr id="249" name="Line Line" descr="Line Line"/>
          <p:cNvPicPr>
            <a:picLocks/>
          </p:cNvPicPr>
          <p:nvPr/>
        </p:nvPicPr>
        <p:blipFill>
          <a:blip r:embed="rId28"/>
          <a:stretch>
            <a:fillRect/>
          </a:stretch>
        </p:blipFill>
        <p:spPr>
          <a:xfrm rot="17903450">
            <a:off x="8755302" y="1969772"/>
            <a:ext cx="1138204" cy="2507997"/>
          </a:xfrm>
          <a:prstGeom prst="rect">
            <a:avLst/>
          </a:prstGeom>
        </p:spPr>
      </p:pic>
      <p:sp>
        <p:nvSpPr>
          <p:cNvPr id="251" name="Hybrid"/>
          <p:cNvSpPr/>
          <p:nvPr/>
        </p:nvSpPr>
        <p:spPr>
          <a:xfrm>
            <a:off x="283375" y="2266486"/>
            <a:ext cx="772456" cy="400110"/>
          </a:xfrm>
          <a:prstGeom prst="rect">
            <a:avLst/>
          </a:prstGeom>
          <a:ln w="12700">
            <a:miter lim="400000"/>
          </a:ln>
          <a:effectLst>
            <a:outerShdw blurRad="190500" dist="114300" dir="2700000" rotWithShape="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algn="l" defTabSz="819150">
              <a:defRPr sz="4200">
                <a:solidFill>
                  <a:schemeClr val="accent4">
                    <a:hueOff val="-1247790"/>
                    <a:lumOff val="-12326"/>
                  </a:schemeClr>
                </a:solidFill>
                <a:latin typeface="Marker Felt"/>
                <a:ea typeface="Marker Felt"/>
                <a:cs typeface="Marker Felt"/>
                <a:sym typeface="Marker Felt"/>
              </a:defRPr>
            </a:lvl1pPr>
          </a:lstStyle>
          <a:p>
            <a:r>
              <a:rPr sz="2100"/>
              <a:t>Hybrid</a:t>
            </a:r>
          </a:p>
        </p:txBody>
      </p:sp>
      <p:sp>
        <p:nvSpPr>
          <p:cNvPr id="252" name="Object Oriented"/>
          <p:cNvSpPr/>
          <p:nvPr/>
        </p:nvSpPr>
        <p:spPr>
          <a:xfrm>
            <a:off x="377741" y="4641934"/>
            <a:ext cx="1746440" cy="400110"/>
          </a:xfrm>
          <a:prstGeom prst="rect">
            <a:avLst/>
          </a:prstGeom>
          <a:ln w="12700">
            <a:miter lim="400000"/>
          </a:ln>
          <a:effectLst>
            <a:outerShdw blurRad="190500" dist="114300" dir="2700000" rotWithShape="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algn="l" defTabSz="819150">
              <a:defRPr sz="4200">
                <a:solidFill>
                  <a:srgbClr val="FFFFFF"/>
                </a:solidFill>
                <a:latin typeface="Marker Felt"/>
                <a:ea typeface="Marker Felt"/>
                <a:cs typeface="Marker Felt"/>
                <a:sym typeface="Marker Felt"/>
              </a:defRPr>
            </a:lvl1pPr>
          </a:lstStyle>
          <a:p>
            <a:r>
              <a:rPr sz="2100"/>
              <a:t>Object Oriented</a:t>
            </a:r>
          </a:p>
        </p:txBody>
      </p:sp>
      <p:pic>
        <p:nvPicPr>
          <p:cNvPr id="253" name="PHP (95) PHP (95)" descr="PHP (95) PHP (95)"/>
          <p:cNvPicPr>
            <a:picLocks/>
          </p:cNvPicPr>
          <p:nvPr/>
        </p:nvPicPr>
        <p:blipFill>
          <a:blip r:embed="rId29"/>
          <a:stretch>
            <a:fillRect/>
          </a:stretch>
        </p:blipFill>
        <p:spPr>
          <a:xfrm>
            <a:off x="9300612" y="486541"/>
            <a:ext cx="1972637" cy="765176"/>
          </a:xfrm>
          <a:prstGeom prst="rect">
            <a:avLst/>
          </a:prstGeom>
          <a:effectLst>
            <a:outerShdw blurRad="190500" dist="114300" dir="2700000" rotWithShape="0">
              <a:srgbClr val="000000">
                <a:alpha val="75000"/>
              </a:srgbClr>
            </a:outerShdw>
          </a:effectLst>
        </p:spPr>
      </p:pic>
      <p:pic>
        <p:nvPicPr>
          <p:cNvPr id="254" name="Line Line" descr="Line Line"/>
          <p:cNvPicPr>
            <a:picLocks/>
          </p:cNvPicPr>
          <p:nvPr/>
        </p:nvPicPr>
        <p:blipFill>
          <a:blip r:embed="rId30"/>
          <a:stretch>
            <a:fillRect/>
          </a:stretch>
        </p:blipFill>
        <p:spPr>
          <a:xfrm rot="19573588">
            <a:off x="6914138" y="3459048"/>
            <a:ext cx="404269" cy="804222"/>
          </a:xfrm>
          <a:prstGeom prst="rect">
            <a:avLst/>
          </a:prstGeom>
        </p:spPr>
      </p:pic>
      <p:pic>
        <p:nvPicPr>
          <p:cNvPr id="256" name="Line Line" descr="Line Line"/>
          <p:cNvPicPr>
            <a:picLocks/>
          </p:cNvPicPr>
          <p:nvPr/>
        </p:nvPicPr>
        <p:blipFill>
          <a:blip r:embed="rId31"/>
          <a:stretch>
            <a:fillRect/>
          </a:stretch>
        </p:blipFill>
        <p:spPr>
          <a:xfrm rot="4812521">
            <a:off x="2542523" y="4053461"/>
            <a:ext cx="849804" cy="1838497"/>
          </a:xfrm>
          <a:prstGeom prst="rect">
            <a:avLst/>
          </a:prstGeom>
        </p:spPr>
      </p:pic>
      <p:sp>
        <p:nvSpPr>
          <p:cNvPr id="258" name="Classes were added to PHP in 2000"/>
          <p:cNvSpPr/>
          <p:nvPr/>
        </p:nvSpPr>
        <p:spPr>
          <a:xfrm>
            <a:off x="9146073" y="5854074"/>
            <a:ext cx="2561165" cy="7232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>
            <a:lvl1pPr defTabSz="819150">
              <a:defRPr sz="4200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2100"/>
              <a:t>Classes were added to PHP in 2000</a:t>
            </a:r>
          </a:p>
        </p:txBody>
      </p:sp>
      <p:pic>
        <p:nvPicPr>
          <p:cNvPr id="259" name="Line Line" descr="Line Line"/>
          <p:cNvPicPr>
            <a:picLocks/>
          </p:cNvPicPr>
          <p:nvPr/>
        </p:nvPicPr>
        <p:blipFill>
          <a:blip r:embed="rId32"/>
          <a:stretch>
            <a:fillRect/>
          </a:stretch>
        </p:blipFill>
        <p:spPr>
          <a:xfrm rot="4098296">
            <a:off x="4044378" y="1857732"/>
            <a:ext cx="537032" cy="1112420"/>
          </a:xfrm>
          <a:prstGeom prst="rect">
            <a:avLst/>
          </a:prstGeom>
        </p:spPr>
      </p:pic>
      <p:pic>
        <p:nvPicPr>
          <p:cNvPr id="261" name="PERL (87) PERL (87)" descr="PERL (87) PERL (87)"/>
          <p:cNvPicPr>
            <a:picLocks/>
          </p:cNvPicPr>
          <p:nvPr/>
        </p:nvPicPr>
        <p:blipFill>
          <a:blip r:embed="rId33"/>
          <a:stretch>
            <a:fillRect/>
          </a:stretch>
        </p:blipFill>
        <p:spPr>
          <a:xfrm>
            <a:off x="5954521" y="309563"/>
            <a:ext cx="1998854" cy="765176"/>
          </a:xfrm>
          <a:prstGeom prst="rect">
            <a:avLst/>
          </a:prstGeom>
          <a:effectLst>
            <a:outerShdw blurRad="190500" dist="114300" dir="2700000" rotWithShape="0">
              <a:srgbClr val="000000">
                <a:alpha val="75000"/>
              </a:srgbClr>
            </a:outerShdw>
          </a:effectLst>
        </p:spPr>
      </p:pic>
      <p:pic>
        <p:nvPicPr>
          <p:cNvPr id="262" name="Line Line" descr="Line Line"/>
          <p:cNvPicPr>
            <a:picLocks/>
          </p:cNvPicPr>
          <p:nvPr/>
        </p:nvPicPr>
        <p:blipFill>
          <a:blip r:embed="rId34"/>
          <a:stretch>
            <a:fillRect/>
          </a:stretch>
        </p:blipFill>
        <p:spPr>
          <a:xfrm rot="7510437">
            <a:off x="8200961" y="132935"/>
            <a:ext cx="675683" cy="1434288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1707ACD-8E66-B750-5F22-F55F7E9561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/>
              <a:t>Three Syntaxes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DFB5FA-6490-CD71-66BD-97BDD2E08A80}"/>
              </a:ext>
            </a:extLst>
          </p:cNvPr>
          <p:cNvSpPr txBox="1"/>
          <p:nvPr/>
        </p:nvSpPr>
        <p:spPr>
          <a:xfrm>
            <a:off x="764628" y="962110"/>
            <a:ext cx="557075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 C++ 1980 – Pre-process + compile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map&lt;string, int&gt;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mp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</a:p>
          <a:p>
            <a:r>
              <a:rPr lang="en-US" sz="2000" b="1" dirty="0" err="1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mp</a:t>
            </a:r>
            <a:r>
              <a:rPr lang="en-US" sz="2000" b="1" dirty="0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["z"] = 8;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0D5DA1-F3F1-F112-7D6D-F37EED74520B}"/>
              </a:ext>
            </a:extLst>
          </p:cNvPr>
          <p:cNvSpPr txBox="1"/>
          <p:nvPr/>
        </p:nvSpPr>
        <p:spPr>
          <a:xfrm>
            <a:off x="3154293" y="2613392"/>
            <a:ext cx="6093618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# Python 1991 - Interpreted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d =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dict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b="1" dirty="0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d["z"] = 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CFF3AB-7047-E852-55BD-818A315BCE50}"/>
              </a:ext>
            </a:extLst>
          </p:cNvPr>
          <p:cNvSpPr txBox="1"/>
          <p:nvPr/>
        </p:nvSpPr>
        <p:spPr>
          <a:xfrm>
            <a:off x="6201102" y="4043927"/>
            <a:ext cx="5412829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 Java 1995 – Compiled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Map&lt;String, Integer&gt; map = 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new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TreeMap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&lt;String, Integer&gt; ();</a:t>
            </a:r>
          </a:p>
          <a:p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b="1" dirty="0" err="1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map.put</a:t>
            </a:r>
            <a:r>
              <a:rPr lang="en-US" sz="2000" b="1" dirty="0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("z", 8);</a:t>
            </a:r>
            <a:endParaRPr lang="en-US" sz="200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630A38A-42D4-7EE3-C799-E038A5E0A3DB}"/>
              </a:ext>
            </a:extLst>
          </p:cNvPr>
          <p:cNvSpPr txBox="1"/>
          <p:nvPr/>
        </p:nvSpPr>
        <p:spPr>
          <a:xfrm>
            <a:off x="483477" y="4509842"/>
            <a:ext cx="5192110" cy="1477328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Java chose not to extend the language syntax to use  [] and instead used get() and put() methods.  C++ has a "pretty unique" approach that makes the succinct / natural syntax possible.  The C++ syntax influenced the Python and most other syntaxes except for Java.</a:t>
            </a:r>
          </a:p>
        </p:txBody>
      </p:sp>
    </p:spTree>
    <p:extLst>
      <p:ext uri="{BB962C8B-B14F-4D97-AF65-F5344CB8AC3E}">
        <p14:creationId xmlns:p14="http://schemas.microsoft.com/office/powerpoint/2010/main" val="39963212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29B7A10-2AD3-AE38-BFFF-92FA42FD3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C++ OO approach is somewhat unique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38E41D-854F-BFA5-1A8E-D18F2477B4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080641" cy="4351338"/>
          </a:xfrm>
        </p:spPr>
        <p:txBody>
          <a:bodyPr/>
          <a:lstStyle/>
          <a:p>
            <a:r>
              <a:rPr lang="en-US" dirty="0"/>
              <a:t>C++ allows a class developer to create classes that can be used as if they new native types like integer and floating point using Operator Overloading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983D9E-998E-04E5-E8E0-6ED8807124AB}"/>
              </a:ext>
            </a:extLst>
          </p:cNvPr>
          <p:cNvSpPr txBox="1"/>
          <p:nvPr/>
        </p:nvSpPr>
        <p:spPr>
          <a:xfrm>
            <a:off x="5559972" y="1660783"/>
            <a:ext cx="6400801" cy="46166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#include &lt;iostream&gt;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TenInt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public: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int values[10];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int &amp; operator [](const int &amp; index) {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("-- Returning reference to %d\n", index);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return values[index];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};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int main() {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TenInt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ten;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ten[1] = 40;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ten[1] contains %d\n", ten[1]);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ten[5] = ten[1] + 2;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("Done assigning ten[5]\n");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ten[5] contains %d\n", ten[5]);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618186-93F7-C796-882A-6AE9E822DA73}"/>
              </a:ext>
            </a:extLst>
          </p:cNvPr>
          <p:cNvSpPr txBox="1"/>
          <p:nvPr/>
        </p:nvSpPr>
        <p:spPr>
          <a:xfrm>
            <a:off x="394440" y="6338986"/>
            <a:ext cx="16656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0000"/>
                </a:solidFill>
                <a:latin typeface="Menlo" panose="020B0609030804020204" pitchFamily="49" charset="0"/>
              </a:rPr>
              <a:t>cc_04_04.cpp</a:t>
            </a:r>
          </a:p>
        </p:txBody>
      </p:sp>
    </p:spTree>
    <p:extLst>
      <p:ext uri="{BB962C8B-B14F-4D97-AF65-F5344CB8AC3E}">
        <p14:creationId xmlns:p14="http://schemas.microsoft.com/office/powerpoint/2010/main" val="375543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9983D9E-998E-04E5-E8E0-6ED8807124AB}"/>
              </a:ext>
            </a:extLst>
          </p:cNvPr>
          <p:cNvSpPr txBox="1"/>
          <p:nvPr/>
        </p:nvSpPr>
        <p:spPr>
          <a:xfrm>
            <a:off x="924912" y="908493"/>
            <a:ext cx="6400801" cy="46166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#include &lt;iostream&gt;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TenInt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public: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int values[10];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int </a:t>
            </a:r>
            <a:r>
              <a:rPr lang="en-US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&amp;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operator [](const int </a:t>
            </a:r>
            <a:r>
              <a:rPr lang="en-US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&amp;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index) {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("-- Returning reference to %d\n", index);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return values[index];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};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int main() {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TenInt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ten;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ten[1] = 40;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ten[1] contains %d\n", ten[1]);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ten[5] = ten[1] + 2;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("Done assigning ten[5]\n");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ten[5] contains %d\n", ten[5]);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28EF53-24B2-7E5A-B2BC-CAF8E1877C2C}"/>
              </a:ext>
            </a:extLst>
          </p:cNvPr>
          <p:cNvSpPr txBox="1"/>
          <p:nvPr/>
        </p:nvSpPr>
        <p:spPr>
          <a:xfrm>
            <a:off x="7829019" y="782368"/>
            <a:ext cx="3637769" cy="2062103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-- Returning reference to 1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-- Returning reference to 1</a:t>
            </a:r>
          </a:p>
          <a:p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ten[1] contains 40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-- Returning reference to 1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-- Returning reference to 5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Done assigning ten[5]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-- Returning reference to 5</a:t>
            </a:r>
          </a:p>
          <a:p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ten[5] contains 42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189ABE-41F8-F179-2906-9EF8BF90D7E7}"/>
              </a:ext>
            </a:extLst>
          </p:cNvPr>
          <p:cNvSpPr txBox="1"/>
          <p:nvPr/>
        </p:nvSpPr>
        <p:spPr>
          <a:xfrm>
            <a:off x="7829019" y="3698800"/>
            <a:ext cx="3637769" cy="1754326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Java did not want to support call by reference, and even more did not support returning a reference from within a function.  C++ figured that a good programmer would use these features wisely.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3A75F8-08FD-CD3E-98E1-8A96F2CADA12}"/>
              </a:ext>
            </a:extLst>
          </p:cNvPr>
          <p:cNvSpPr txBox="1"/>
          <p:nvPr/>
        </p:nvSpPr>
        <p:spPr>
          <a:xfrm>
            <a:off x="394440" y="6338986"/>
            <a:ext cx="16656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0000"/>
                </a:solidFill>
                <a:latin typeface="Menlo" panose="020B0609030804020204" pitchFamily="49" charset="0"/>
              </a:rPr>
              <a:t>cc_04_04.cpp</a:t>
            </a:r>
          </a:p>
        </p:txBody>
      </p:sp>
    </p:spTree>
    <p:extLst>
      <p:ext uri="{BB962C8B-B14F-4D97-AF65-F5344CB8AC3E}">
        <p14:creationId xmlns:p14="http://schemas.microsoft.com/office/powerpoint/2010/main" val="26725619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F021-2E41-B94A-18E7-1B9892041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C++ Influence in Python goes very deep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72E312-6501-4E79-CCC1-9D1C4B1E4C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290848" cy="4351338"/>
          </a:xfrm>
        </p:spPr>
        <p:txBody>
          <a:bodyPr/>
          <a:lstStyle/>
          <a:p>
            <a:r>
              <a:rPr lang="en-US" dirty="0"/>
              <a:t>The Python approach to providing this syntax to us was to extend the language to transform the bracket syntax into function calls to internal class methods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F82A49-23D2-D509-4A8C-DB9AC0D36D48}"/>
              </a:ext>
            </a:extLst>
          </p:cNvPr>
          <p:cNvSpPr txBox="1"/>
          <p:nvPr/>
        </p:nvSpPr>
        <p:spPr>
          <a:xfrm>
            <a:off x="6463862" y="1825625"/>
            <a:ext cx="5602013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x =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dict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x[1] = 40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print('print x[1]', x.__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getitem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__(1))</a:t>
            </a:r>
          </a:p>
          <a:p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# x[5] = x[1] + 2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x.__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setitem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__(5, x.__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getitem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__(1) + 2)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print(x)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28FD6C2-C237-45EA-B867-CE7F700F3AFA}"/>
              </a:ext>
            </a:extLst>
          </p:cNvPr>
          <p:cNvSpPr txBox="1"/>
          <p:nvPr/>
        </p:nvSpPr>
        <p:spPr>
          <a:xfrm>
            <a:off x="8655270" y="5063387"/>
            <a:ext cx="2648606" cy="646331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print x[1] 40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{1: 40, 5: 42}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38B6ED-5A83-D3DD-5C5C-C143A68EA433}"/>
              </a:ext>
            </a:extLst>
          </p:cNvPr>
          <p:cNvSpPr txBox="1"/>
          <p:nvPr/>
        </p:nvSpPr>
        <p:spPr>
          <a:xfrm>
            <a:off x="394440" y="6338986"/>
            <a:ext cx="16656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0000"/>
                </a:solidFill>
                <a:latin typeface="Menlo" panose="020B0609030804020204" pitchFamily="49" charset="0"/>
              </a:rPr>
              <a:t>cc_04_04.py</a:t>
            </a:r>
          </a:p>
        </p:txBody>
      </p:sp>
    </p:spTree>
    <p:extLst>
      <p:ext uri="{BB962C8B-B14F-4D97-AF65-F5344CB8AC3E}">
        <p14:creationId xmlns:p14="http://schemas.microsoft.com/office/powerpoint/2010/main" val="36276801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6F416F-B72E-F95E-299C-0A291D73C8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Oriented Principles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F8532E-4702-220C-321A-5DB5A9F210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Encapsulation – Bundling code and data together</a:t>
            </a:r>
          </a:p>
          <a:p>
            <a:pPr lvl="1"/>
            <a:r>
              <a:rPr lang="en-US" dirty="0">
                <a:solidFill>
                  <a:srgbClr val="002060"/>
                </a:solidFill>
              </a:rPr>
              <a:t>https://</a:t>
            </a:r>
            <a:r>
              <a:rPr lang="en-US" dirty="0" err="1">
                <a:solidFill>
                  <a:srgbClr val="002060"/>
                </a:solidFill>
              </a:rPr>
              <a:t>en.wikipedia.org</a:t>
            </a:r>
            <a:r>
              <a:rPr lang="en-US" dirty="0">
                <a:solidFill>
                  <a:srgbClr val="002060"/>
                </a:solidFill>
              </a:rPr>
              <a:t>/wiki/Encapsulation_(</a:t>
            </a:r>
            <a:r>
              <a:rPr lang="en-US" dirty="0" err="1">
                <a:solidFill>
                  <a:srgbClr val="002060"/>
                </a:solidFill>
              </a:rPr>
              <a:t>computer_programming</a:t>
            </a:r>
            <a:r>
              <a:rPr lang="en-US" dirty="0">
                <a:solidFill>
                  <a:srgbClr val="002060"/>
                </a:solidFill>
              </a:rPr>
              <a:t>)</a:t>
            </a: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Abstraction – Separate interface from implementation</a:t>
            </a:r>
          </a:p>
          <a:p>
            <a:pPr lvl="1"/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https://</a:t>
            </a:r>
            <a:r>
              <a:rPr lang="en-US" dirty="0" err="1">
                <a:solidFill>
                  <a:schemeClr val="accent5">
                    <a:lumMod val="50000"/>
                  </a:schemeClr>
                </a:solidFill>
              </a:rPr>
              <a:t>en.wikipedia.org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/wiki/Abstraction_(</a:t>
            </a:r>
            <a:r>
              <a:rPr lang="en-US" dirty="0" err="1">
                <a:solidFill>
                  <a:schemeClr val="accent5">
                    <a:lumMod val="50000"/>
                  </a:schemeClr>
                </a:solidFill>
              </a:rPr>
              <a:t>computer_science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)</a:t>
            </a:r>
          </a:p>
          <a:p>
            <a:r>
              <a:rPr lang="en-US" dirty="0"/>
              <a:t>Inheritance – Creating new classes by extending existing classes (DRY)</a:t>
            </a:r>
          </a:p>
          <a:p>
            <a:pPr lvl="1"/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/wiki/Inheritance_(object-</a:t>
            </a:r>
            <a:r>
              <a:rPr lang="en-US" dirty="0" err="1"/>
              <a:t>oriented_programming</a:t>
            </a:r>
            <a:r>
              <a:rPr lang="en-US" dirty="0"/>
              <a:t>)</a:t>
            </a:r>
          </a:p>
          <a:p>
            <a:r>
              <a:rPr lang="en-US" dirty="0"/>
              <a:t>Polymorphism - Later </a:t>
            </a:r>
            <a:r>
              <a:rPr lang="en-US" dirty="0">
                <a:sym typeface="Wingdings" pitchFamily="2" charset="2"/>
              </a:rPr>
              <a:t></a:t>
            </a:r>
            <a:endParaRPr lang="en-US" dirty="0"/>
          </a:p>
          <a:p>
            <a:pPr lvl="1"/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/wiki/Polymorphism_(</a:t>
            </a:r>
            <a:r>
              <a:rPr lang="en-US" dirty="0" err="1"/>
              <a:t>computer_science</a:t>
            </a:r>
            <a:r>
              <a:rPr lang="en-US" dirty="0"/>
              <a:t>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45641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map of the north Atlantic">
            <a:extLst>
              <a:ext uri="{FF2B5EF4-FFF2-40B4-BE49-F238E27FC236}">
                <a16:creationId xmlns:a16="http://schemas.microsoft.com/office/drawing/2014/main" id="{4DA69A5F-CD42-3BA5-9C9C-FC75D8AA51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14325" y="-24945"/>
            <a:ext cx="12506325" cy="6834007"/>
          </a:xfrm>
          <a:prstGeom prst="rect">
            <a:avLst/>
          </a:prstGeom>
        </p:spPr>
      </p:pic>
      <p:pic>
        <p:nvPicPr>
          <p:cNvPr id="5" name="Picture 4" descr="Bjarne Strostrup the creator of C++">
            <a:hlinkClick r:id="rId3"/>
            <a:extLst>
              <a:ext uri="{FF2B5EF4-FFF2-40B4-BE49-F238E27FC236}">
                <a16:creationId xmlns:a16="http://schemas.microsoft.com/office/drawing/2014/main" id="{2792B5A2-61FE-7A69-5D61-BE5BD72416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1479" y="4072731"/>
            <a:ext cx="2294684" cy="2080513"/>
          </a:xfrm>
          <a:prstGeom prst="rect">
            <a:avLst/>
          </a:prstGeom>
        </p:spPr>
      </p:pic>
      <p:pic>
        <p:nvPicPr>
          <p:cNvPr id="7" name="Picture 6" descr="Brian W. Kernighan - Worked on C and wrote the book on C">
            <a:extLst>
              <a:ext uri="{FF2B5EF4-FFF2-40B4-BE49-F238E27FC236}">
                <a16:creationId xmlns:a16="http://schemas.microsoft.com/office/drawing/2014/main" id="{4EAB9D3B-0ED3-BC1D-5241-6FF404D540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76029" y="576490"/>
            <a:ext cx="1830134" cy="2036762"/>
          </a:xfrm>
          <a:prstGeom prst="rect">
            <a:avLst/>
          </a:prstGeom>
        </p:spPr>
      </p:pic>
      <p:pic>
        <p:nvPicPr>
          <p:cNvPr id="9" name="Picture 8" descr="Guido van Rossum - The creator of the Python Programming language">
            <a:hlinkClick r:id="rId6"/>
            <a:extLst>
              <a:ext uri="{FF2B5EF4-FFF2-40B4-BE49-F238E27FC236}">
                <a16:creationId xmlns:a16="http://schemas.microsoft.com/office/drawing/2014/main" id="{FC66FA66-ED3A-E617-82CB-E5201B23BA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82917" y="2828924"/>
            <a:ext cx="1809108" cy="1878805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7DDC380-57E7-99BB-D48F-74063279E46A}"/>
              </a:ext>
            </a:extLst>
          </p:cNvPr>
          <p:cNvCxnSpPr>
            <a:stCxn id="7" idx="2"/>
          </p:cNvCxnSpPr>
          <p:nvPr/>
        </p:nvCxnSpPr>
        <p:spPr>
          <a:xfrm flipH="1">
            <a:off x="1428750" y="2613252"/>
            <a:ext cx="1562346" cy="1057648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9AA6978-B190-0FB0-41BC-92DAABE73DDD}"/>
              </a:ext>
            </a:extLst>
          </p:cNvPr>
          <p:cNvCxnSpPr>
            <a:cxnSpLocks/>
            <a:stCxn id="5" idx="0"/>
          </p:cNvCxnSpPr>
          <p:nvPr/>
        </p:nvCxnSpPr>
        <p:spPr>
          <a:xfrm flipH="1" flipV="1">
            <a:off x="1428750" y="3719613"/>
            <a:ext cx="1330071" cy="353118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2B24915-AC21-13A2-8F87-870B18585EBF}"/>
              </a:ext>
            </a:extLst>
          </p:cNvPr>
          <p:cNvCxnSpPr>
            <a:cxnSpLocks/>
            <a:stCxn id="9" idx="0"/>
          </p:cNvCxnSpPr>
          <p:nvPr/>
        </p:nvCxnSpPr>
        <p:spPr>
          <a:xfrm flipH="1" flipV="1">
            <a:off x="9782917" y="1857375"/>
            <a:ext cx="904554" cy="971549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FA59D62D-30D4-2C94-C48A-54DBDFA60E0C}"/>
              </a:ext>
            </a:extLst>
          </p:cNvPr>
          <p:cNvSpPr txBox="1"/>
          <p:nvPr/>
        </p:nvSpPr>
        <p:spPr>
          <a:xfrm>
            <a:off x="4262928" y="1594871"/>
            <a:ext cx="375424" cy="523220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sz="2800" dirty="0"/>
              <a:t>C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512681E-FA2C-1992-3579-6C4566CD757D}"/>
              </a:ext>
            </a:extLst>
          </p:cNvPr>
          <p:cNvSpPr txBox="1"/>
          <p:nvPr/>
        </p:nvSpPr>
        <p:spPr>
          <a:xfrm>
            <a:off x="4267199" y="4837267"/>
            <a:ext cx="737125" cy="523220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sz="2800" dirty="0"/>
              <a:t>C++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52451A6-9ADC-8E86-1E54-F45D72454F37}"/>
              </a:ext>
            </a:extLst>
          </p:cNvPr>
          <p:cNvSpPr txBox="1"/>
          <p:nvPr/>
        </p:nvSpPr>
        <p:spPr>
          <a:xfrm>
            <a:off x="8309745" y="3372952"/>
            <a:ext cx="1224053" cy="523220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sz="2800" dirty="0"/>
              <a:t>Python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BBFF5FC-70DC-9140-4C90-D7623D60682A}"/>
              </a:ext>
            </a:extLst>
          </p:cNvPr>
          <p:cNvCxnSpPr>
            <a:cxnSpLocks/>
            <a:stCxn id="23" idx="3"/>
            <a:endCxn id="25" idx="1"/>
          </p:cNvCxnSpPr>
          <p:nvPr/>
        </p:nvCxnSpPr>
        <p:spPr>
          <a:xfrm>
            <a:off x="4638352" y="1856481"/>
            <a:ext cx="3671393" cy="1778081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B1727FD-89D6-D82B-6DCF-32A94A59E887}"/>
              </a:ext>
            </a:extLst>
          </p:cNvPr>
          <p:cNvCxnSpPr>
            <a:cxnSpLocks/>
            <a:stCxn id="24" idx="3"/>
          </p:cNvCxnSpPr>
          <p:nvPr/>
        </p:nvCxnSpPr>
        <p:spPr>
          <a:xfrm flipV="1">
            <a:off x="5004324" y="3597393"/>
            <a:ext cx="3305421" cy="1501484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itle 34">
            <a:extLst>
              <a:ext uri="{FF2B5EF4-FFF2-40B4-BE49-F238E27FC236}">
                <a16:creationId xmlns:a16="http://schemas.microsoft.com/office/drawing/2014/main" id="{906B991F-2C12-3608-6DAA-D6B8E7DB0F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6163" y="230200"/>
            <a:ext cx="4537751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dirty="0"/>
              <a:t>The open flow of innovation and ideas</a:t>
            </a:r>
          </a:p>
        </p:txBody>
      </p:sp>
    </p:spTree>
    <p:extLst>
      <p:ext uri="{BB962C8B-B14F-4D97-AF65-F5344CB8AC3E}">
        <p14:creationId xmlns:p14="http://schemas.microsoft.com/office/powerpoint/2010/main" val="79839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9983D9E-998E-04E5-E8E0-6ED8807124AB}"/>
              </a:ext>
            </a:extLst>
          </p:cNvPr>
          <p:cNvSpPr txBox="1"/>
          <p:nvPr/>
        </p:nvSpPr>
        <p:spPr>
          <a:xfrm>
            <a:off x="770992" y="1690688"/>
            <a:ext cx="6400801" cy="42934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#include &lt;iostream&gt;</a:t>
            </a:r>
          </a:p>
          <a:p>
            <a:endParaRPr lang="en-US" sz="13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lang="en-US" sz="1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TenInt</a:t>
            </a:r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public:</a:t>
            </a:r>
          </a:p>
          <a:p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int values[10];</a:t>
            </a:r>
          </a:p>
          <a:p>
            <a:endParaRPr lang="en-US" sz="13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int </a:t>
            </a:r>
            <a:r>
              <a:rPr lang="en-US" sz="13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&amp;</a:t>
            </a:r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 operator [](const int </a:t>
            </a:r>
            <a:r>
              <a:rPr lang="en-US" sz="13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&amp;</a:t>
            </a:r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 index) {</a:t>
            </a:r>
          </a:p>
          <a:p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("-- Returning reference to %d\n", index);</a:t>
            </a:r>
          </a:p>
          <a:p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return values[index];</a:t>
            </a:r>
          </a:p>
          <a:p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};</a:t>
            </a:r>
          </a:p>
          <a:p>
            <a:endParaRPr lang="en-US" sz="13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int main() {</a:t>
            </a:r>
          </a:p>
          <a:p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TenInt</a:t>
            </a:r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 ten;</a:t>
            </a:r>
          </a:p>
          <a:p>
            <a:r>
              <a:rPr lang="en-US" sz="1300" b="1" dirty="0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ten[1] = 40;</a:t>
            </a:r>
          </a:p>
          <a:p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en-US" sz="1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 ten[1] contains %d\n", ten[1]);</a:t>
            </a:r>
          </a:p>
          <a:p>
            <a:endParaRPr lang="en-US" sz="13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300" b="1" dirty="0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ten[5] = ten[1] + 2;</a:t>
            </a:r>
          </a:p>
          <a:p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("Done assigning ten[5]\n");</a:t>
            </a:r>
          </a:p>
          <a:p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en-US" sz="1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 ten[5] contains %d\n", ten[5]);</a:t>
            </a:r>
          </a:p>
          <a:p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28EF53-24B2-7E5A-B2BC-CAF8E1877C2C}"/>
              </a:ext>
            </a:extLst>
          </p:cNvPr>
          <p:cNvSpPr txBox="1"/>
          <p:nvPr/>
        </p:nvSpPr>
        <p:spPr>
          <a:xfrm>
            <a:off x="7171793" y="720678"/>
            <a:ext cx="4362981" cy="3293209"/>
          </a:xfrm>
          <a:prstGeom prst="rect">
            <a:avLst/>
          </a:prstGeom>
          <a:noFill/>
          <a:ln w="28575">
            <a:noFill/>
          </a:ln>
        </p:spPr>
        <p:txBody>
          <a:bodyPr wrap="square">
            <a:spAutoFit/>
          </a:bodyPr>
          <a:lstStyle/>
          <a:p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lang="en-US" sz="1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TenInt</a:t>
            </a:r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values = </a:t>
            </a:r>
            <a:r>
              <a:rPr lang="en-US" sz="1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dict</a:t>
            </a:r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</a:p>
          <a:p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def __</a:t>
            </a:r>
            <a:r>
              <a:rPr lang="en-US" sz="1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setitem</a:t>
            </a:r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__(self, index, value) :</a:t>
            </a:r>
          </a:p>
          <a:p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self.values</a:t>
            </a:r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[index] = value</a:t>
            </a:r>
          </a:p>
          <a:p>
            <a:endParaRPr lang="en-US" sz="13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def __</a:t>
            </a:r>
            <a:r>
              <a:rPr lang="en-US" sz="1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getitem</a:t>
            </a:r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__(self, index) :</a:t>
            </a:r>
          </a:p>
          <a:p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return </a:t>
            </a:r>
            <a:r>
              <a:rPr lang="en-US" sz="1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self.values</a:t>
            </a:r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[index] </a:t>
            </a:r>
          </a:p>
          <a:p>
            <a:endParaRPr lang="en-US" sz="13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ten = </a:t>
            </a:r>
            <a:r>
              <a:rPr lang="en-US" sz="1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TenInt</a:t>
            </a:r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US" sz="1300" b="1" dirty="0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ten[1] = 40; </a:t>
            </a:r>
          </a:p>
          <a:p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print("print ten[1] contains", ten[1]);</a:t>
            </a:r>
          </a:p>
          <a:p>
            <a:endParaRPr lang="en-US" sz="13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300" b="1" dirty="0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ten[5] = ten[1] + 2;</a:t>
            </a:r>
          </a:p>
          <a:p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print("Done assigning ten[5]");</a:t>
            </a:r>
          </a:p>
          <a:p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print("print ten[5] contains", ten[5]);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189ABE-41F8-F179-2906-9EF8BF90D7E7}"/>
              </a:ext>
            </a:extLst>
          </p:cNvPr>
          <p:cNvSpPr txBox="1"/>
          <p:nvPr/>
        </p:nvSpPr>
        <p:spPr>
          <a:xfrm>
            <a:off x="7534398" y="4768230"/>
            <a:ext cx="3637769" cy="923330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print ten[1] contains 40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Done assigning ten[5]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print ten[5] contains 42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3A75F8-08FD-CD3E-98E1-8A96F2CADA12}"/>
              </a:ext>
            </a:extLst>
          </p:cNvPr>
          <p:cNvSpPr txBox="1"/>
          <p:nvPr/>
        </p:nvSpPr>
        <p:spPr>
          <a:xfrm>
            <a:off x="394440" y="6338986"/>
            <a:ext cx="16656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0000"/>
                </a:solidFill>
                <a:latin typeface="Menlo" panose="020B0609030804020204" pitchFamily="49" charset="0"/>
              </a:rPr>
              <a:t>cc_04_04.cpp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381B75D-AE4E-E56E-6BD1-C30DF3F0D9A6}"/>
              </a:ext>
            </a:extLst>
          </p:cNvPr>
          <p:cNvSpPr txBox="1"/>
          <p:nvPr/>
        </p:nvSpPr>
        <p:spPr>
          <a:xfrm>
            <a:off x="10339319" y="6185097"/>
            <a:ext cx="16656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0000"/>
                </a:solidFill>
                <a:latin typeface="Menlo" panose="020B0609030804020204" pitchFamily="49" charset="0"/>
              </a:rPr>
              <a:t>cc_04_05.py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ED0AD9A-51C8-BD78-64CD-1F2F824A0D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7242" y="236736"/>
            <a:ext cx="5824538" cy="1325563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accent5">
                    <a:lumMod val="50000"/>
                  </a:schemeClr>
                </a:solidFill>
              </a:rPr>
              <a:t>Python has operator overloading!</a:t>
            </a:r>
          </a:p>
        </p:txBody>
      </p:sp>
    </p:spTree>
    <p:extLst>
      <p:ext uri="{BB962C8B-B14F-4D97-AF65-F5344CB8AC3E}">
        <p14:creationId xmlns:p14="http://schemas.microsoft.com/office/powerpoint/2010/main" val="20196157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E88DF2-0509-37AD-7721-7985DF5E33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Encapsulation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E357C3-1E1C-4867-7B85-35AE42C543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Moving methods into our C-based Map class</a:t>
            </a:r>
          </a:p>
        </p:txBody>
      </p:sp>
    </p:spTree>
    <p:extLst>
      <p:ext uri="{BB962C8B-B14F-4D97-AF65-F5344CB8AC3E}">
        <p14:creationId xmlns:p14="http://schemas.microsoft.com/office/powerpoint/2010/main" val="19225378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6E046E-ECF6-7340-52D5-5F19C9B73FEF}"/>
              </a:ext>
            </a:extLst>
          </p:cNvPr>
          <p:cNvSpPr txBox="1"/>
          <p:nvPr/>
        </p:nvSpPr>
        <p:spPr>
          <a:xfrm>
            <a:off x="345528" y="905232"/>
            <a:ext cx="7977857" cy="5047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int main(void)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struct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MapEntry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*cur;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struct Map * map =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Map_new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("Testing Map class\n");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map-&gt;put(map, "z", 8);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map-&gt;put(map, "z", 1);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map-&gt;put(map, "y", 2);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map-&gt;put(map, "b", 3);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map-&gt;put(map, "a", 4);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map-&gt;dump(map);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("z=%d\n", map-&gt;get(map, "z", 42));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("x=%d\n", map-&gt;get(map, "x", 42));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("\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nIterate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\n");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for(cur = map-&gt;first(map); cur != NULL; cur = map-&gt;next(map) ) {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 %s=%d\n", cur-&gt;key, cur-&gt;value);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map-&gt;del(map);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F392106-F0A9-3311-2512-DAE6B700DF70}"/>
              </a:ext>
            </a:extLst>
          </p:cNvPr>
          <p:cNvSpPr txBox="1"/>
          <p:nvPr/>
        </p:nvSpPr>
        <p:spPr>
          <a:xfrm>
            <a:off x="7440350" y="607347"/>
            <a:ext cx="4257897" cy="3539430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Testing Map class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Object Map@0x600002a3c000 count=4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z=1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y=2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b=3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a=4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z=1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x=42</a:t>
            </a:r>
          </a:p>
          <a:p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Iterate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y=2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b=3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a=4</a:t>
            </a:r>
          </a:p>
          <a:p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FB070C-6DEF-262C-0A30-0FE29F60430A}"/>
              </a:ext>
            </a:extLst>
          </p:cNvPr>
          <p:cNvSpPr txBox="1"/>
          <p:nvPr/>
        </p:nvSpPr>
        <p:spPr>
          <a:xfrm>
            <a:off x="345528" y="6334780"/>
            <a:ext cx="166569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0000"/>
                </a:solidFill>
                <a:latin typeface="Menlo" panose="020B0609030804020204" pitchFamily="49" charset="0"/>
              </a:rPr>
              <a:t>cc_04_03.c</a:t>
            </a:r>
          </a:p>
          <a:p>
            <a:endParaRPr lang="en-US" sz="1400" b="1" dirty="0">
              <a:solidFill>
                <a:srgbClr val="000000"/>
              </a:solidFill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05425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EEE943B-F994-FF91-EC9C-3774C1CD2051}"/>
              </a:ext>
            </a:extLst>
          </p:cNvPr>
          <p:cNvSpPr txBox="1"/>
          <p:nvPr/>
        </p:nvSpPr>
        <p:spPr>
          <a:xfrm>
            <a:off x="5340438" y="2290898"/>
            <a:ext cx="6521337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/*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This is our map entry for Map&lt;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String,Integer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The key is a string / character array which is allocated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using malloc() when a new entry is created.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*/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struct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MapEntry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char *key;  /* public */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int value;  /* public */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struct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MapEntry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*__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prev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struct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MapEntry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*__next;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};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4A81157-F1D0-5130-371D-BA8DD965B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MapEntry</a:t>
            </a:r>
            <a:r>
              <a:rPr lang="en-US" dirty="0"/>
              <a:t> Structure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D372547-AA0B-35AD-4AD8-30763CE5DF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990474" cy="4351338"/>
          </a:xfrm>
        </p:spPr>
        <p:txBody>
          <a:bodyPr/>
          <a:lstStyle/>
          <a:p>
            <a:r>
              <a:rPr lang="en-US" dirty="0"/>
              <a:t>This is the structure that will make up the nodes in the list.</a:t>
            </a:r>
          </a:p>
          <a:p>
            <a:r>
              <a:rPr lang="en-US" dirty="0"/>
              <a:t>The key is a character string – the actual data will be saved in a newly allocated space.</a:t>
            </a:r>
          </a:p>
          <a:p>
            <a:r>
              <a:rPr lang="en-US" dirty="0"/>
              <a:t>The value is an int and will be allocated right in the node.</a:t>
            </a:r>
          </a:p>
        </p:txBody>
      </p:sp>
    </p:spTree>
    <p:extLst>
      <p:ext uri="{BB962C8B-B14F-4D97-AF65-F5344CB8AC3E}">
        <p14:creationId xmlns:p14="http://schemas.microsoft.com/office/powerpoint/2010/main" val="13898170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EEE943B-F994-FF91-EC9C-3774C1CD2051}"/>
              </a:ext>
            </a:extLst>
          </p:cNvPr>
          <p:cNvSpPr txBox="1"/>
          <p:nvPr/>
        </p:nvSpPr>
        <p:spPr>
          <a:xfrm>
            <a:off x="5789066" y="1027906"/>
            <a:ext cx="5125121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struct Map {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/* Attributes */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struct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MapEntry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*__head;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struct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MapEntry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*__tail;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int count;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/* Methods */</a:t>
            </a:r>
          </a:p>
          <a:p>
            <a:r>
              <a:rPr lang="en-US" sz="1400" b="1" dirty="0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void (*put)(struct Map* self,</a:t>
            </a:r>
          </a:p>
          <a:p>
            <a:r>
              <a:rPr lang="en-US" sz="1400" b="1" dirty="0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char *</a:t>
            </a:r>
            <a:r>
              <a:rPr lang="en-US" sz="1400" b="1" dirty="0" err="1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key,int</a:t>
            </a:r>
            <a:r>
              <a:rPr lang="en-US" sz="1400" b="1" dirty="0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value);</a:t>
            </a:r>
          </a:p>
          <a:p>
            <a:r>
              <a:rPr lang="en-US" sz="1400" b="1" dirty="0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struct </a:t>
            </a:r>
            <a:r>
              <a:rPr lang="en-US" sz="1400" b="1" dirty="0" err="1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MapEntry</a:t>
            </a:r>
            <a:r>
              <a:rPr lang="en-US" sz="1400" b="1" dirty="0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* (*find)(struct Map* self,</a:t>
            </a:r>
          </a:p>
          <a:p>
            <a:r>
              <a:rPr lang="en-US" sz="1400" b="1" dirty="0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char *key);</a:t>
            </a:r>
          </a:p>
          <a:p>
            <a:r>
              <a:rPr lang="en-US" sz="1400" b="1" dirty="0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int (*get)(struct Map* self,</a:t>
            </a:r>
          </a:p>
          <a:p>
            <a:r>
              <a:rPr lang="en-US" sz="1400" b="1" dirty="0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char *key, int def);</a:t>
            </a:r>
          </a:p>
          <a:p>
            <a:r>
              <a:rPr lang="en-US" sz="1400" b="1" dirty="0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int (*size)(struct Map* self);</a:t>
            </a:r>
          </a:p>
          <a:p>
            <a:r>
              <a:rPr lang="en-US" sz="1400" b="1" dirty="0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void (*dump)(struct Map* self);</a:t>
            </a:r>
          </a:p>
          <a:p>
            <a:r>
              <a:rPr lang="en-US" sz="1400" b="1" dirty="0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struct </a:t>
            </a:r>
            <a:r>
              <a:rPr lang="en-US" sz="1400" b="1" dirty="0" err="1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MapIter</a:t>
            </a:r>
            <a:r>
              <a:rPr lang="en-US" sz="1400" b="1" dirty="0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 (*first)(struct Map* self);</a:t>
            </a:r>
          </a:p>
          <a:p>
            <a:r>
              <a:rPr lang="en-US" sz="1400" b="1" dirty="0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void (*del)(struct Map* self);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};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4A81157-F1D0-5130-371D-BA8DD965B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 structure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D372547-AA0B-35AD-4AD8-30763CE5DF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990474" cy="4351338"/>
          </a:xfrm>
        </p:spPr>
        <p:txBody>
          <a:bodyPr>
            <a:normAutofit/>
          </a:bodyPr>
          <a:lstStyle/>
          <a:p>
            <a:r>
              <a:rPr lang="en-US" dirty="0"/>
              <a:t>This contains the attributes </a:t>
            </a:r>
            <a:r>
              <a:rPr lang="en-US" i="1" dirty="0"/>
              <a:t>and</a:t>
            </a:r>
            <a:r>
              <a:rPr lang="en-US" dirty="0"/>
              <a:t> methods</a:t>
            </a:r>
          </a:p>
          <a:p>
            <a:r>
              <a:rPr lang="en-US" dirty="0"/>
              <a:t>We will use pointers to functions to make it so we access the methods from the Map object.</a:t>
            </a: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Encapsulation is the bundling of attributes and methods together</a:t>
            </a:r>
          </a:p>
        </p:txBody>
      </p:sp>
    </p:spTree>
    <p:extLst>
      <p:ext uri="{BB962C8B-B14F-4D97-AF65-F5344CB8AC3E}">
        <p14:creationId xmlns:p14="http://schemas.microsoft.com/office/powerpoint/2010/main" val="369387241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EEE943B-F994-FF91-EC9C-3774C1CD2051}"/>
              </a:ext>
            </a:extLst>
          </p:cNvPr>
          <p:cNvSpPr txBox="1"/>
          <p:nvPr/>
        </p:nvSpPr>
        <p:spPr>
          <a:xfrm>
            <a:off x="5717628" y="1336119"/>
            <a:ext cx="4373313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struct Map *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Map_new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struct Map *p = malloc(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sizeof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(*p));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p-&gt;__head = NULL;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p-&gt;__tail = NULL;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p-&gt;__count = 0;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p-&gt;put = &amp;__</a:t>
            </a:r>
            <a:r>
              <a:rPr lang="en-US" sz="1400" b="1" dirty="0" err="1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Map_put</a:t>
            </a:r>
            <a:r>
              <a:rPr lang="en-US" sz="1400" b="1" dirty="0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400" b="1" dirty="0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p-&gt;find = &amp;__</a:t>
            </a:r>
            <a:r>
              <a:rPr lang="en-US" sz="1400" b="1" dirty="0" err="1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Map_find</a:t>
            </a:r>
            <a:r>
              <a:rPr lang="en-US" sz="1400" b="1" dirty="0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400" b="1" dirty="0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p-&gt;get = &amp;__</a:t>
            </a:r>
            <a:r>
              <a:rPr lang="en-US" sz="1400" b="1" dirty="0" err="1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Map_get</a:t>
            </a:r>
            <a:r>
              <a:rPr lang="en-US" sz="1400" b="1" dirty="0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400" b="1" dirty="0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p-&gt;size = &amp;__</a:t>
            </a:r>
            <a:r>
              <a:rPr lang="en-US" sz="1400" b="1" dirty="0" err="1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Map_size</a:t>
            </a:r>
            <a:r>
              <a:rPr lang="en-US" sz="1400" b="1" dirty="0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400" b="1" dirty="0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p-&gt;dump = &amp;__</a:t>
            </a:r>
            <a:r>
              <a:rPr lang="en-US" sz="1400" b="1" dirty="0" err="1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Map_dump</a:t>
            </a:r>
            <a:r>
              <a:rPr lang="en-US" sz="1400" b="1" dirty="0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400" b="1" dirty="0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p-&gt;first = &amp;__</a:t>
            </a:r>
            <a:r>
              <a:rPr lang="en-US" sz="1400" b="1" dirty="0" err="1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Map_first</a:t>
            </a:r>
            <a:r>
              <a:rPr lang="en-US" sz="1400" b="1" dirty="0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400" b="1" dirty="0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p-&gt;del = &amp;__</a:t>
            </a:r>
            <a:r>
              <a:rPr lang="en-US" sz="1400" b="1" dirty="0" err="1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Map_del</a:t>
            </a:r>
            <a:r>
              <a:rPr lang="en-US" sz="1400" b="1" dirty="0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return p;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4A81157-F1D0-5130-371D-BA8DD965B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Constructor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D372547-AA0B-35AD-4AD8-30763CE5DF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4373313" cy="4351338"/>
          </a:xfrm>
        </p:spPr>
        <p:txBody>
          <a:bodyPr>
            <a:normAutofit/>
          </a:bodyPr>
          <a:lstStyle/>
          <a:p>
            <a:r>
              <a:rPr lang="en-US" dirty="0"/>
              <a:t>Allocate the Map object instance and fill it with defaults.</a:t>
            </a:r>
          </a:p>
          <a:p>
            <a:r>
              <a:rPr lang="en-US" dirty="0"/>
              <a:t>In a C++ class, the name of </a:t>
            </a:r>
            <a:r>
              <a:rPr lang="en-US" dirty="0" err="1"/>
              <a:t>Map_put</a:t>
            </a:r>
            <a:r>
              <a:rPr lang="en-US" dirty="0"/>
              <a:t>() function is obscured and only accessible via the put() method</a:t>
            </a:r>
          </a:p>
        </p:txBody>
      </p:sp>
    </p:spTree>
    <p:extLst>
      <p:ext uri="{BB962C8B-B14F-4D97-AF65-F5344CB8AC3E}">
        <p14:creationId xmlns:p14="http://schemas.microsoft.com/office/powerpoint/2010/main" val="31460899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EEE943B-F994-FF91-EC9C-3774C1CD2051}"/>
              </a:ext>
            </a:extLst>
          </p:cNvPr>
          <p:cNvSpPr txBox="1"/>
          <p:nvPr/>
        </p:nvSpPr>
        <p:spPr>
          <a:xfrm>
            <a:off x="5466168" y="1690688"/>
            <a:ext cx="6950942" cy="33239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/**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map-&gt;dump - In effect a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toString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 except we print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the contents of the Map to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stdout</a:t>
            </a: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self – The pointer to the instance of this class.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*/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void __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Map_dump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(struct Map* self)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struct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MapEntry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*cur;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("Object Map@%p count=%d\n", self, self-&gt;count);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for(cur = self-&gt;__head; cur != NULL ; cur = cur-&gt;__next ) {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  %s=%d\n", cur-&gt;key, cur-&gt;value);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4A81157-F1D0-5130-371D-BA8DD965B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Map_dump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D372547-AA0B-35AD-4AD8-30763CE5DF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990474" cy="4351338"/>
          </a:xfrm>
        </p:spPr>
        <p:txBody>
          <a:bodyPr>
            <a:normAutofit/>
          </a:bodyPr>
          <a:lstStyle/>
          <a:p>
            <a:r>
              <a:rPr lang="en-US" dirty="0"/>
              <a:t>Build a simple debug tool right away </a:t>
            </a:r>
            <a:r>
              <a:rPr lang="en-US" dirty="0">
                <a:sym typeface="Wingdings" pitchFamily="2" charset="2"/>
              </a:rPr>
              <a:t></a:t>
            </a:r>
          </a:p>
          <a:p>
            <a:r>
              <a:rPr lang="en-US" dirty="0">
                <a:sym typeface="Wingdings" pitchFamily="2" charset="2"/>
              </a:rPr>
              <a:t>We are *inside* the class so accessing private values is expected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579724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EEE943B-F994-FF91-EC9C-3774C1CD2051}"/>
              </a:ext>
            </a:extLst>
          </p:cNvPr>
          <p:cNvSpPr txBox="1"/>
          <p:nvPr/>
        </p:nvSpPr>
        <p:spPr>
          <a:xfrm>
            <a:off x="5717628" y="1336119"/>
            <a:ext cx="5232523" cy="41857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/**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Destructor for the Map Class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Loops through and frees all the keys and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entries in the map.  The values are integers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and so there is no need to free them.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*/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void __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Map_del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(struct Map* self) {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struct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MapEntry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*cur, *next;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cur = self-&gt;__head;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while(cur) {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free(cur-&gt;key);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/* value is just part of the struct */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next = cur-&gt;__next;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free(cur);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cur = next;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free((void *)self);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4A81157-F1D0-5130-371D-BA8DD965B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Destructor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D372547-AA0B-35AD-4AD8-30763CE5DF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990474" cy="4351338"/>
          </a:xfrm>
        </p:spPr>
        <p:txBody>
          <a:bodyPr>
            <a:normAutofit/>
          </a:bodyPr>
          <a:lstStyle/>
          <a:p>
            <a:r>
              <a:rPr lang="en-US" dirty="0"/>
              <a:t>Free the allocated key strings, then the </a:t>
            </a:r>
            <a:r>
              <a:rPr lang="en-US" dirty="0" err="1"/>
              <a:t>MapEntry</a:t>
            </a:r>
            <a:r>
              <a:rPr lang="en-US" dirty="0"/>
              <a:t> structure</a:t>
            </a:r>
          </a:p>
          <a:p>
            <a:r>
              <a:rPr lang="en-US" dirty="0"/>
              <a:t>Note that we take cur-&gt;next before we free the node, assuming that cur data might be gone.</a:t>
            </a:r>
          </a:p>
          <a:p>
            <a:r>
              <a:rPr lang="en-US" dirty="0"/>
              <a:t>At the very end we free the Map structure</a:t>
            </a:r>
          </a:p>
        </p:txBody>
      </p:sp>
    </p:spTree>
    <p:extLst>
      <p:ext uri="{BB962C8B-B14F-4D97-AF65-F5344CB8AC3E}">
        <p14:creationId xmlns:p14="http://schemas.microsoft.com/office/powerpoint/2010/main" val="87827001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EEE943B-F994-FF91-EC9C-3774C1CD2051}"/>
              </a:ext>
            </a:extLst>
          </p:cNvPr>
          <p:cNvSpPr txBox="1"/>
          <p:nvPr/>
        </p:nvSpPr>
        <p:spPr>
          <a:xfrm>
            <a:off x="5614758" y="743308"/>
            <a:ext cx="5984331" cy="54784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/**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map-&gt;get - Locate and return the value for the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corresponding key or a default value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self - The pointer to the instance of this class.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key - A character pointer to the key value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def - A default value to return if the key is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      not in the Map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Returns an integer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Sample call: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int ret = map-&gt;get(map, "z", 42);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This method takes inspiration from the Python code: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  value =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map.get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("key", 42)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*/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int __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Map_get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(struct Map* self, char *key, int def)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struct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MapEntry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retval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self-&gt;find(self, key);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if (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retval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== NULL ) return def;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return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retval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-&gt;value;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4A81157-F1D0-5130-371D-BA8DD965B6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257800" cy="1325563"/>
          </a:xfrm>
        </p:spPr>
        <p:txBody>
          <a:bodyPr/>
          <a:lstStyle/>
          <a:p>
            <a:r>
              <a:rPr lang="en-US" dirty="0" err="1"/>
              <a:t>Map_get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D372547-AA0B-35AD-4AD8-30763CE5DF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990474" cy="4351338"/>
          </a:xfrm>
        </p:spPr>
        <p:txBody>
          <a:bodyPr>
            <a:normAutofit/>
          </a:bodyPr>
          <a:lstStyle/>
          <a:p>
            <a:r>
              <a:rPr lang="en-US" dirty="0"/>
              <a:t>Returns the value stored at the key or a default value</a:t>
            </a:r>
          </a:p>
          <a:p>
            <a:r>
              <a:rPr lang="en-US" dirty="0"/>
              <a:t>Pretty simple when you can use self-&gt;find()</a:t>
            </a:r>
          </a:p>
        </p:txBody>
      </p:sp>
    </p:spTree>
    <p:extLst>
      <p:ext uri="{BB962C8B-B14F-4D97-AF65-F5344CB8AC3E}">
        <p14:creationId xmlns:p14="http://schemas.microsoft.com/office/powerpoint/2010/main" val="12845127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C39EA-F586-5B68-5901-8D9DBF31E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Encapsulation by Naming Convention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DCBB45-8B7D-79F7-43D5-E6079C4A56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 far to keep things simple we associate a method for a class with a simple naming convention</a:t>
            </a:r>
          </a:p>
          <a:p>
            <a:r>
              <a:rPr lang="en-US" dirty="0"/>
              <a:t>It seems simple enough but is a bad idea in practice.</a:t>
            </a:r>
          </a:p>
          <a:p>
            <a:pPr lvl="1"/>
            <a:r>
              <a:rPr lang="en-US" dirty="0"/>
              <a:t>Python strings are objects that follow the principle of encapsulation</a:t>
            </a:r>
          </a:p>
          <a:p>
            <a:pPr lvl="1"/>
            <a:r>
              <a:rPr lang="en-US" dirty="0"/>
              <a:t>PHP strings are a type plus an associated / prefixed library</a:t>
            </a:r>
          </a:p>
          <a:p>
            <a:endParaRPr lang="en-US" dirty="0"/>
          </a:p>
          <a:p>
            <a:r>
              <a:rPr lang="en-US" dirty="0"/>
              <a:t>Before I show you the next slide, I need to emphasize that I love many many things about PHP – but there are some annoyances </a:t>
            </a:r>
            <a:r>
              <a:rPr lang="en-US" dirty="0">
                <a:sym typeface="Wingdings" pitchFamily="2" charset="2"/>
              </a:rPr>
              <a:t>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831697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EEE943B-F994-FF91-EC9C-3774C1CD2051}"/>
              </a:ext>
            </a:extLst>
          </p:cNvPr>
          <p:cNvSpPr txBox="1"/>
          <p:nvPr/>
        </p:nvSpPr>
        <p:spPr>
          <a:xfrm>
            <a:off x="5260428" y="1072674"/>
            <a:ext cx="6736139" cy="48320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/**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map-&gt;put - Add or update an entry in the Map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self - The pointer to the instance of this class.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key - A character pointer to the key value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value - The value to be stored with the associated key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If the key is not in the Map, an entry is added.  If there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is already an entry in the Map for the key, the value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is updated.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Sample call: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   map-&gt;put(map, "x", 42);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This method takes inspiration from the Python code: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  map["key"] = value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*/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void __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Map_put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(struct Map* self, char *key, int value) {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...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4A81157-F1D0-5130-371D-BA8DD965B6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257800" cy="1325563"/>
          </a:xfrm>
        </p:spPr>
        <p:txBody>
          <a:bodyPr/>
          <a:lstStyle/>
          <a:p>
            <a:r>
              <a:rPr lang="en-US" dirty="0" err="1"/>
              <a:t>Map_put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D372547-AA0B-35AD-4AD8-30763CE5DF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990474" cy="4351338"/>
          </a:xfrm>
        </p:spPr>
        <p:txBody>
          <a:bodyPr>
            <a:normAutofit/>
          </a:bodyPr>
          <a:lstStyle/>
          <a:p>
            <a:r>
              <a:rPr lang="en-US" dirty="0"/>
              <a:t>This is not used by main() – it is just for in-class use – that is the definition of "private" in OO-speak</a:t>
            </a:r>
          </a:p>
          <a:p>
            <a:r>
              <a:rPr lang="en-US" dirty="0"/>
              <a:t>Uses map-&gt;find() to check if the key is already in the map</a:t>
            </a:r>
          </a:p>
        </p:txBody>
      </p:sp>
    </p:spTree>
    <p:extLst>
      <p:ext uri="{BB962C8B-B14F-4D97-AF65-F5344CB8AC3E}">
        <p14:creationId xmlns:p14="http://schemas.microsoft.com/office/powerpoint/2010/main" val="414727926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130B565-6B06-CD5E-E79C-82E8B15716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Iterators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7797BAF-31B2-B4EB-44E0-BA635485D5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6254750" cy="1500187"/>
          </a:xfrm>
        </p:spPr>
        <p:txBody>
          <a:bodyPr/>
          <a:lstStyle/>
          <a:p>
            <a:r>
              <a:rPr lang="en-US" dirty="0"/>
              <a:t>Looping while respecting the abstraction boundary</a:t>
            </a:r>
          </a:p>
        </p:txBody>
      </p:sp>
      <p:pic>
        <p:nvPicPr>
          <p:cNvPr id="7" name="Picture 6" descr="A picture containing person, hand, holding, indoor&#10;&#10;Description automatically generated">
            <a:extLst>
              <a:ext uri="{FF2B5EF4-FFF2-40B4-BE49-F238E27FC236}">
                <a16:creationId xmlns:a16="http://schemas.microsoft.com/office/drawing/2014/main" id="{EB1D15DD-46EC-BD0A-0F58-7E1CF15E5A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0030" y="3615871"/>
            <a:ext cx="2247420" cy="2473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55405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CE3067E-08D0-7482-53CB-83427975F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Separation of Concerns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FAC7243-D97F-C4CC-1696-A421C969E9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305550" cy="3820795"/>
          </a:xfrm>
        </p:spPr>
        <p:txBody>
          <a:bodyPr>
            <a:normAutofit/>
          </a:bodyPr>
          <a:lstStyle/>
          <a:p>
            <a:r>
              <a:rPr lang="en-US" dirty="0"/>
              <a:t>Following the practice or "abstraction", object builders make attributes critical to the functioning of the object "private"</a:t>
            </a:r>
          </a:p>
          <a:p>
            <a:r>
              <a:rPr lang="en-US" dirty="0"/>
              <a:t>We do not want our calling code to access </a:t>
            </a:r>
            <a:r>
              <a:rPr lang="en-US" b="1" dirty="0"/>
              <a:t>head</a:t>
            </a:r>
            <a:r>
              <a:rPr lang="en-US" dirty="0"/>
              <a:t> or </a:t>
            </a:r>
            <a:r>
              <a:rPr lang="en-US" b="1" dirty="0"/>
              <a:t>count</a:t>
            </a:r>
            <a:r>
              <a:rPr lang="en-US" dirty="0"/>
              <a:t> – and even worse the object will break badly if the main program starts changing with these values without full understanding of the implementation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D18059-B298-D27F-4959-4E4DD31BB3F3}"/>
              </a:ext>
            </a:extLst>
          </p:cNvPr>
          <p:cNvSpPr txBox="1"/>
          <p:nvPr/>
        </p:nvSpPr>
        <p:spPr>
          <a:xfrm>
            <a:off x="3791903" y="6048038"/>
            <a:ext cx="60979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</a:t>
            </a:r>
            <a:r>
              <a:rPr lang="en-US" dirty="0" err="1"/>
              <a:t>Separation_of_concerns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BF73857-6433-EB33-4876-BD41083CB26C}"/>
              </a:ext>
            </a:extLst>
          </p:cNvPr>
          <p:cNvSpPr txBox="1"/>
          <p:nvPr/>
        </p:nvSpPr>
        <p:spPr>
          <a:xfrm>
            <a:off x="7708801" y="1340371"/>
            <a:ext cx="3621504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struct Map {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/* Attributes */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struct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MapEntry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*__head;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struct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MapEntry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*__tail;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int __count;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/* Methods */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...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};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/* This loop is OK in an object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method – but not in main() */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for (current = map-&gt;__head;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current != NULL;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current = current-&gt;__next )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62208343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CE3067E-08D0-7482-53CB-83427975F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343014" cy="1325563"/>
          </a:xfrm>
        </p:spPr>
        <p:txBody>
          <a:bodyPr/>
          <a:lstStyle/>
          <a:p>
            <a:r>
              <a:rPr lang="en-US" dirty="0"/>
              <a:t>About Iterators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FAC7243-D97F-C4CC-1696-A421C969E9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425440" cy="3283942"/>
          </a:xfrm>
        </p:spPr>
        <p:txBody>
          <a:bodyPr>
            <a:normAutofit/>
          </a:bodyPr>
          <a:lstStyle/>
          <a:p>
            <a:r>
              <a:rPr lang="en-US" dirty="0"/>
              <a:t>To allow code outside the the object to traverse a list, we use iterators</a:t>
            </a:r>
          </a:p>
          <a:p>
            <a:r>
              <a:rPr lang="en-US" dirty="0"/>
              <a:t>Once we have an iterator, each time we call "next" we get the next item in the list until the end</a:t>
            </a:r>
          </a:p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D18059-B298-D27F-4959-4E4DD31BB3F3}"/>
              </a:ext>
            </a:extLst>
          </p:cNvPr>
          <p:cNvSpPr txBox="1"/>
          <p:nvPr/>
        </p:nvSpPr>
        <p:spPr>
          <a:xfrm>
            <a:off x="8247245" y="5565962"/>
            <a:ext cx="60979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/wiki/Iterator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BF73857-6433-EB33-4876-BD41083CB26C}"/>
              </a:ext>
            </a:extLst>
          </p:cNvPr>
          <p:cNvSpPr txBox="1"/>
          <p:nvPr/>
        </p:nvSpPr>
        <p:spPr>
          <a:xfrm>
            <a:off x="6801219" y="306811"/>
            <a:ext cx="3191899" cy="46166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x = {'a': 1, 'b': 2, 'c': 3}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print('x is', x)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y = list(x)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print('y is', y)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it =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iter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(x)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print('it is', it)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while True :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item = next(it, False)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if item is False : break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print('item is', item)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it =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iter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(reversed(x))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print('it is', it)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while True :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item = next(it, False)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if item is False : break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print('item is', item)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2B145A5-0C5C-F227-97D8-5C260B05825A}"/>
              </a:ext>
            </a:extLst>
          </p:cNvPr>
          <p:cNvSpPr txBox="1"/>
          <p:nvPr/>
        </p:nvSpPr>
        <p:spPr>
          <a:xfrm>
            <a:off x="838200" y="4707771"/>
            <a:ext cx="5112297" cy="1938992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x is {'a': 1, 'b': 2, 'c': 3}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y is ['a', 'b', 'c']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it is &lt;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dict_keyiterator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object at 0x100410a40&gt;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item is a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item is b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item is c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it is &lt;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dict_reversekeyiterator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object at 0x1005888b0&gt;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item is c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item is b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item is 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35BD73-CCDB-42B2-1BEA-5B2EF9B8E7CC}"/>
              </a:ext>
            </a:extLst>
          </p:cNvPr>
          <p:cNvSpPr txBox="1"/>
          <p:nvPr/>
        </p:nvSpPr>
        <p:spPr>
          <a:xfrm>
            <a:off x="10463350" y="6338986"/>
            <a:ext cx="16656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0000"/>
                </a:solidFill>
                <a:latin typeface="Menlo" panose="020B0609030804020204" pitchFamily="49" charset="0"/>
              </a:rPr>
              <a:t>cc_05_06.py</a:t>
            </a:r>
          </a:p>
        </p:txBody>
      </p:sp>
      <p:pic>
        <p:nvPicPr>
          <p:cNvPr id="4" name="Picture 3" descr="A PEZ dispenser, with its head back dispensing one item of candy as a metaphor for the iterator pattern.">
            <a:extLst>
              <a:ext uri="{FF2B5EF4-FFF2-40B4-BE49-F238E27FC236}">
                <a16:creationId xmlns:a16="http://schemas.microsoft.com/office/drawing/2014/main" id="{50788EC6-E5E2-739F-CF1F-F5DD53EC58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2197" y="922706"/>
            <a:ext cx="1228001" cy="1351685"/>
          </a:xfrm>
          <a:prstGeom prst="rect">
            <a:avLst/>
          </a:prstGeom>
        </p:spPr>
      </p:pic>
      <p:sp>
        <p:nvSpPr>
          <p:cNvPr id="5" name="Oval Callout 4">
            <a:extLst>
              <a:ext uri="{FF2B5EF4-FFF2-40B4-BE49-F238E27FC236}">
                <a16:creationId xmlns:a16="http://schemas.microsoft.com/office/drawing/2014/main" id="{D3B2BD49-35CB-C28B-C5D7-91810B748123}"/>
              </a:ext>
            </a:extLst>
          </p:cNvPr>
          <p:cNvSpPr/>
          <p:nvPr/>
        </p:nvSpPr>
        <p:spPr>
          <a:xfrm>
            <a:off x="9807073" y="922706"/>
            <a:ext cx="869617" cy="302235"/>
          </a:xfrm>
          <a:prstGeom prst="wedgeEllipseCallout">
            <a:avLst>
              <a:gd name="adj1" fmla="val 54659"/>
              <a:gd name="adj2" fmla="val 8189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next</a:t>
            </a:r>
          </a:p>
        </p:txBody>
      </p:sp>
    </p:spTree>
    <p:extLst>
      <p:ext uri="{BB962C8B-B14F-4D97-AF65-F5344CB8AC3E}">
        <p14:creationId xmlns:p14="http://schemas.microsoft.com/office/powerpoint/2010/main" val="323814808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EEE943B-F994-FF91-EC9C-3774C1CD2051}"/>
              </a:ext>
            </a:extLst>
          </p:cNvPr>
          <p:cNvSpPr txBox="1"/>
          <p:nvPr/>
        </p:nvSpPr>
        <p:spPr>
          <a:xfrm>
            <a:off x="5910133" y="1825625"/>
            <a:ext cx="5554726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/*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A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MapIter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contains the current item and whether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this is a forward or reverse iterator.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*/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struct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MapIter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struct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MapEntry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*__current;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struct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MapEntry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* (*next)(struct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MapIter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* self);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void (*del)(struct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MapIter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* self);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};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4A81157-F1D0-5130-371D-BA8DD965B6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257800" cy="1325563"/>
          </a:xfrm>
        </p:spPr>
        <p:txBody>
          <a:bodyPr/>
          <a:lstStyle/>
          <a:p>
            <a:r>
              <a:rPr lang="en-US" dirty="0"/>
              <a:t>Struct </a:t>
            </a:r>
            <a:r>
              <a:rPr lang="en-US" dirty="0" err="1"/>
              <a:t>MapIter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D372547-AA0B-35AD-4AD8-30763CE5DF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990474" cy="4351338"/>
          </a:xfrm>
        </p:spPr>
        <p:txBody>
          <a:bodyPr>
            <a:normAutofit/>
          </a:bodyPr>
          <a:lstStyle/>
          <a:p>
            <a:r>
              <a:rPr lang="en-US" dirty="0"/>
              <a:t>The </a:t>
            </a:r>
            <a:r>
              <a:rPr lang="en-US" dirty="0" err="1"/>
              <a:t>MapIter</a:t>
            </a:r>
            <a:r>
              <a:rPr lang="en-US" dirty="0"/>
              <a:t> is a "related class" to it can access "protected" values in </a:t>
            </a:r>
            <a:r>
              <a:rPr lang="en-US" dirty="0" err="1"/>
              <a:t>MapEntry</a:t>
            </a:r>
            <a:r>
              <a:rPr lang="en-US" dirty="0"/>
              <a:t> without violating the abstraction.</a:t>
            </a:r>
          </a:p>
        </p:txBody>
      </p:sp>
    </p:spTree>
    <p:extLst>
      <p:ext uri="{BB962C8B-B14F-4D97-AF65-F5344CB8AC3E}">
        <p14:creationId xmlns:p14="http://schemas.microsoft.com/office/powerpoint/2010/main" val="46818415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EEE943B-F994-FF91-EC9C-3774C1CD2051}"/>
              </a:ext>
            </a:extLst>
          </p:cNvPr>
          <p:cNvSpPr txBox="1"/>
          <p:nvPr/>
        </p:nvSpPr>
        <p:spPr>
          <a:xfrm>
            <a:off x="5922165" y="797510"/>
            <a:ext cx="5876930" cy="46166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/**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__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Map_iter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- Create an iterator from the head the 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self - The pointer to the instance of this class.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returns NULL when there are no entries in the Map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This is inspired by the following Python code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that creates an iterator from a dictionary: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    x = {'a': 1, 'b': 2, 'c': 3}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    it =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iter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(x)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*/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struct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MapIter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* __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Map_iter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(struct Map* self)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struct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MapIter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iter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malloc(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sizeof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(*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iter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iter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-&gt;__current = self-&gt;__head;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iter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-&gt;next = &amp;__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MapIter_next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iter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-&gt;del = &amp;__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MapIter_del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return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iter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4A81157-F1D0-5130-371D-BA8DD965B6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257800" cy="1325563"/>
          </a:xfrm>
        </p:spPr>
        <p:txBody>
          <a:bodyPr/>
          <a:lstStyle/>
          <a:p>
            <a:r>
              <a:rPr lang="en-US" dirty="0" err="1"/>
              <a:t>Map_iter</a:t>
            </a:r>
            <a:r>
              <a:rPr lang="en-US" dirty="0"/>
              <a:t>()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D372547-AA0B-35AD-4AD8-30763CE5DF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990474" cy="4351338"/>
          </a:xfrm>
        </p:spPr>
        <p:txBody>
          <a:bodyPr>
            <a:normAutofit/>
          </a:bodyPr>
          <a:lstStyle/>
          <a:p>
            <a:r>
              <a:rPr lang="en-US" dirty="0"/>
              <a:t>We allocate a </a:t>
            </a:r>
            <a:r>
              <a:rPr lang="en-US" dirty="0" err="1"/>
              <a:t>MapIter</a:t>
            </a:r>
            <a:r>
              <a:rPr lang="en-US" dirty="0"/>
              <a:t> and set it up with initial  </a:t>
            </a:r>
          </a:p>
          <a:p>
            <a:r>
              <a:rPr lang="en-US" dirty="0"/>
              <a:t>If self-&gt;head is NULL, the list is empty.</a:t>
            </a:r>
          </a:p>
          <a:p>
            <a:r>
              <a:rPr lang="en-US" dirty="0"/>
              <a:t>We can access protected data in the Map class because the </a:t>
            </a:r>
            <a:r>
              <a:rPr lang="en-US" dirty="0" err="1"/>
              <a:t>MapIter</a:t>
            </a:r>
            <a:r>
              <a:rPr lang="en-US" dirty="0"/>
              <a:t> implementation is part of the Map implementation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128289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EEE943B-F994-FF91-EC9C-3774C1CD2051}"/>
              </a:ext>
            </a:extLst>
          </p:cNvPr>
          <p:cNvSpPr txBox="1"/>
          <p:nvPr/>
        </p:nvSpPr>
        <p:spPr>
          <a:xfrm>
            <a:off x="5934196" y="754814"/>
            <a:ext cx="5876930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/**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__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MapIter_next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- Advance the iterator forwards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or backwards and return the next item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self - The pointer to the instance of this class.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returns NULL when there are no more entries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This is inspired by the following Python code: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  item = next(iterator, False)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*/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struct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MapEntry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* __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MapIter_next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(struct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MapIter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* self)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struct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MapEntry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retval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self-&gt;__current;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if (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retval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== NULL) return NULL;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self-&gt;__current = self-&gt;__current-&gt;__next;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return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retval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4A81157-F1D0-5130-371D-BA8DD965B6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257800" cy="1325563"/>
          </a:xfrm>
        </p:spPr>
        <p:txBody>
          <a:bodyPr/>
          <a:lstStyle/>
          <a:p>
            <a:r>
              <a:rPr lang="en-US" dirty="0" err="1"/>
              <a:t>MapIter_next</a:t>
            </a:r>
            <a:r>
              <a:rPr lang="en-US" dirty="0"/>
              <a:t>()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D372547-AA0B-35AD-4AD8-30763CE5DF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990474" cy="4351338"/>
          </a:xfrm>
        </p:spPr>
        <p:txBody>
          <a:bodyPr>
            <a:normAutofit/>
          </a:bodyPr>
          <a:lstStyle/>
          <a:p>
            <a:r>
              <a:rPr lang="en-US" dirty="0"/>
              <a:t>This is a method in the Map Iterator to advance through the list and return the next value or NULL</a:t>
            </a:r>
          </a:p>
        </p:txBody>
      </p:sp>
    </p:spTree>
    <p:extLst>
      <p:ext uri="{BB962C8B-B14F-4D97-AF65-F5344CB8AC3E}">
        <p14:creationId xmlns:p14="http://schemas.microsoft.com/office/powerpoint/2010/main" val="189399107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EEE943B-F994-FF91-EC9C-3774C1CD2051}"/>
              </a:ext>
            </a:extLst>
          </p:cNvPr>
          <p:cNvSpPr txBox="1"/>
          <p:nvPr/>
        </p:nvSpPr>
        <p:spPr>
          <a:xfrm>
            <a:off x="6096000" y="782747"/>
            <a:ext cx="5447325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("\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nIterate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\n");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iter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map-&gt;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iter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(map);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while(1) {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cur =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iter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-&gt;next(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iter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if ( cur == NULL ) break;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 %s=%d\n", cur-&gt;key, cur-&gt;value);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iter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-&gt;del(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iter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4A81157-F1D0-5130-371D-BA8DD965B6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257800" cy="1325563"/>
          </a:xfrm>
        </p:spPr>
        <p:txBody>
          <a:bodyPr/>
          <a:lstStyle/>
          <a:p>
            <a:r>
              <a:rPr lang="en-US" dirty="0"/>
              <a:t>Using an iterator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D372547-AA0B-35AD-4AD8-30763CE5DF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990474" cy="4351338"/>
          </a:xfrm>
        </p:spPr>
        <p:txBody>
          <a:bodyPr>
            <a:normAutofit fontScale="92500"/>
          </a:bodyPr>
          <a:lstStyle/>
          <a:p>
            <a:r>
              <a:rPr lang="en-US" dirty="0"/>
              <a:t>You create the iterator</a:t>
            </a:r>
          </a:p>
          <a:p>
            <a:r>
              <a:rPr lang="en-US" dirty="0"/>
              <a:t>Then in a loop, you call next() to get each successive entry in the map, until you exhaust the entries</a:t>
            </a:r>
          </a:p>
          <a:p>
            <a:r>
              <a:rPr lang="en-US" dirty="0"/>
              <a:t>We could make key and value private in </a:t>
            </a:r>
            <a:r>
              <a:rPr lang="en-US" dirty="0" err="1"/>
              <a:t>MapEntry</a:t>
            </a:r>
            <a:r>
              <a:rPr lang="en-US" dirty="0"/>
              <a:t> – but we just keep them public to reduce code size on slides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C26851-7477-FC07-9936-D980EC9B2423}"/>
              </a:ext>
            </a:extLst>
          </p:cNvPr>
          <p:cNvSpPr txBox="1"/>
          <p:nvPr/>
        </p:nvSpPr>
        <p:spPr>
          <a:xfrm>
            <a:off x="6559838" y="4088137"/>
            <a:ext cx="3191899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x = {'a': 1, 'b': 2, 'c': 3}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it =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iter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(x)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while True :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item = next(it, False)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if item is False : break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print('item is', item)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B935DF-B845-2B5C-BCFD-2516C9D6766D}"/>
              </a:ext>
            </a:extLst>
          </p:cNvPr>
          <p:cNvSpPr txBox="1"/>
          <p:nvPr/>
        </p:nvSpPr>
        <p:spPr>
          <a:xfrm>
            <a:off x="10463350" y="5921364"/>
            <a:ext cx="16656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0000"/>
                </a:solidFill>
                <a:latin typeface="Menlo" panose="020B0609030804020204" pitchFamily="49" charset="0"/>
              </a:rPr>
              <a:t>cc_04_05.py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A313E1-01C0-BB06-FAD9-3276B5D360FF}"/>
              </a:ext>
            </a:extLst>
          </p:cNvPr>
          <p:cNvSpPr txBox="1"/>
          <p:nvPr/>
        </p:nvSpPr>
        <p:spPr>
          <a:xfrm>
            <a:off x="10463350" y="2444740"/>
            <a:ext cx="16656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0000"/>
                </a:solidFill>
                <a:latin typeface="Menlo" panose="020B0609030804020204" pitchFamily="49" charset="0"/>
              </a:rPr>
              <a:t>cc_04_03.c</a:t>
            </a:r>
          </a:p>
        </p:txBody>
      </p:sp>
    </p:spTree>
    <p:extLst>
      <p:ext uri="{BB962C8B-B14F-4D97-AF65-F5344CB8AC3E}">
        <p14:creationId xmlns:p14="http://schemas.microsoft.com/office/powerpoint/2010/main" val="268682320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0F179-439B-898F-CF73-F57CB279AD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908D89-DF83-F48A-2581-02C4870BE7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have improved the design of our class interface</a:t>
            </a:r>
          </a:p>
          <a:p>
            <a:pPr lvl="1"/>
            <a:r>
              <a:rPr lang="en-US" dirty="0"/>
              <a:t>Abstraction</a:t>
            </a:r>
          </a:p>
          <a:p>
            <a:pPr lvl="1"/>
            <a:r>
              <a:rPr lang="en-US" dirty="0"/>
              <a:t>Encapsulation</a:t>
            </a:r>
          </a:p>
          <a:p>
            <a:pPr lvl="1"/>
            <a:endParaRPr lang="en-US" dirty="0"/>
          </a:p>
          <a:p>
            <a:r>
              <a:rPr lang="en-US" dirty="0"/>
              <a:t>We do this to allow multiple Map implementations of varying complexity and improved performance characteristics</a:t>
            </a:r>
          </a:p>
          <a:p>
            <a:pPr lvl="1"/>
            <a:r>
              <a:rPr lang="en-US" dirty="0"/>
              <a:t>Tree Structure</a:t>
            </a:r>
          </a:p>
          <a:p>
            <a:pPr lvl="1"/>
            <a:r>
              <a:rPr lang="en-US" dirty="0"/>
              <a:t>Hash Structure</a:t>
            </a:r>
          </a:p>
        </p:txBody>
      </p:sp>
    </p:spTree>
    <p:extLst>
      <p:ext uri="{BB962C8B-B14F-4D97-AF65-F5344CB8AC3E}">
        <p14:creationId xmlns:p14="http://schemas.microsoft.com/office/powerpoint/2010/main" val="107842007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4AE3D-C70D-220E-82A8-C1D64A900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 / Contributions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725F2C-A6DC-4096-AD36-A6A5AF1FFD40}"/>
              </a:ext>
            </a:extLst>
          </p:cNvPr>
          <p:cNvSpPr txBox="1"/>
          <p:nvPr/>
        </p:nvSpPr>
        <p:spPr>
          <a:xfrm>
            <a:off x="838201" y="1502688"/>
            <a:ext cx="5055704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These slides are Copyright 2023-  Charles R. Severance (</a:t>
            </a:r>
            <a:r>
              <a:rPr lang="en-US" sz="1200" dirty="0" err="1"/>
              <a:t>online.dr-chuck.com</a:t>
            </a:r>
            <a:r>
              <a:rPr lang="en-US" sz="1200" dirty="0"/>
              <a:t>) as part of www.cc4e.com and made available under a Creative Commons Attribution 4.0 License.  Please maintain this last slide in all copies of the document to comply with the attribution requirements of the license.  If you make a change, feel free to add your name and organization to the list of contributors on this page as you republish the materials.</a:t>
            </a:r>
          </a:p>
          <a:p>
            <a:endParaRPr lang="en-US" sz="1200" dirty="0"/>
          </a:p>
          <a:p>
            <a:r>
              <a:rPr lang="en-US" sz="1200" dirty="0"/>
              <a:t>Initial Development: Charles Severance, University of Michigan School of Information</a:t>
            </a:r>
          </a:p>
          <a:p>
            <a:endParaRPr lang="en-US" sz="1200" dirty="0"/>
          </a:p>
          <a:p>
            <a:r>
              <a:rPr lang="en-US" sz="1200" b="1" dirty="0"/>
              <a:t>Insert new Contributors and Translators here including names and dates</a:t>
            </a:r>
          </a:p>
          <a:p>
            <a:endParaRPr lang="en-US" sz="1200" dirty="0"/>
          </a:p>
          <a:p>
            <a:endParaRPr lang="en-US" sz="1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B0D5A1-502A-F6A1-76FD-6D954B37EE94}"/>
              </a:ext>
            </a:extLst>
          </p:cNvPr>
          <p:cNvSpPr txBox="1"/>
          <p:nvPr/>
        </p:nvSpPr>
        <p:spPr>
          <a:xfrm>
            <a:off x="6298097" y="1502688"/>
            <a:ext cx="50557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Continue new Contributors and Translators here</a:t>
            </a:r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9638815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BAEF063-6ABE-9364-2372-24098AE8E3E2}"/>
              </a:ext>
            </a:extLst>
          </p:cNvPr>
          <p:cNvSpPr txBox="1"/>
          <p:nvPr/>
        </p:nvSpPr>
        <p:spPr>
          <a:xfrm>
            <a:off x="6726665" y="1977288"/>
            <a:ext cx="4134465" cy="255454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# PHP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$x = "A string with old in it";</a:t>
            </a:r>
          </a:p>
          <a:p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print(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strpos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($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y,'with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')."\n");</a:t>
            </a:r>
          </a:p>
          <a:p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$y =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str_replace</a:t>
            </a:r>
            <a:r>
              <a:rPr lang="en-US" sz="16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(???, ???, ???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print($y."\n");</a:t>
            </a:r>
          </a:p>
          <a:p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print(</a:t>
            </a:r>
            <a:r>
              <a:rPr lang="en-US" sz="16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???????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($y)."\n");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F7D2D4-1E89-3242-B939-F138697217DE}"/>
              </a:ext>
            </a:extLst>
          </p:cNvPr>
          <p:cNvSpPr txBox="1"/>
          <p:nvPr/>
        </p:nvSpPr>
        <p:spPr>
          <a:xfrm>
            <a:off x="931478" y="1977288"/>
            <a:ext cx="3764172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# Python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x = "A string with old in it"</a:t>
            </a:r>
          </a:p>
          <a:p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print(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y.find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('with'))</a:t>
            </a:r>
          </a:p>
          <a:p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y =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x.replace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('old', 'new')</a:t>
            </a:r>
          </a:p>
          <a:p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print(y)</a:t>
            </a:r>
          </a:p>
          <a:p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print(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(y))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F0BD4912-881E-CFA3-7EB5-23228CE6F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Encapsulation by Naming Convention </a:t>
            </a:r>
            <a:r>
              <a:rPr lang="en-US" dirty="0">
                <a:solidFill>
                  <a:srgbClr val="FF0000"/>
                </a:solidFill>
              </a:rPr>
              <a:t>(is bad)</a:t>
            </a:r>
          </a:p>
        </p:txBody>
      </p:sp>
    </p:spTree>
    <p:extLst>
      <p:ext uri="{BB962C8B-B14F-4D97-AF65-F5344CB8AC3E}">
        <p14:creationId xmlns:p14="http://schemas.microsoft.com/office/powerpoint/2010/main" val="40698211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0323076-CE99-3E84-233D-DE65921B7A8A}"/>
              </a:ext>
            </a:extLst>
          </p:cNvPr>
          <p:cNvSpPr txBox="1"/>
          <p:nvPr/>
        </p:nvSpPr>
        <p:spPr>
          <a:xfrm>
            <a:off x="6726665" y="1977288"/>
            <a:ext cx="4504759" cy="255454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# PHP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$x = "A string with old in it";</a:t>
            </a:r>
          </a:p>
          <a:p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print(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strpos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($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y,'with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')."\n");</a:t>
            </a:r>
          </a:p>
          <a:p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$y =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str_replace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'old', 'new', $x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print($y."\n");</a:t>
            </a:r>
          </a:p>
          <a:p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print(</a:t>
            </a:r>
            <a:r>
              <a:rPr lang="en-US" sz="16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strlen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($y)."\n");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F7D2D4-1E89-3242-B939-F138697217DE}"/>
              </a:ext>
            </a:extLst>
          </p:cNvPr>
          <p:cNvSpPr txBox="1"/>
          <p:nvPr/>
        </p:nvSpPr>
        <p:spPr>
          <a:xfrm>
            <a:off x="931478" y="1977288"/>
            <a:ext cx="3764172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# Python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x = "A string with old in it"</a:t>
            </a:r>
          </a:p>
          <a:p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print(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y.find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('with'))</a:t>
            </a:r>
          </a:p>
          <a:p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y =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x.replace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('old', 'new')</a:t>
            </a:r>
          </a:p>
          <a:p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print(y)</a:t>
            </a:r>
          </a:p>
          <a:p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print(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(y))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F0BD4912-881E-CFA3-7EB5-23228CE6F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Encapsulation by Naming Convention </a:t>
            </a:r>
            <a:r>
              <a:rPr lang="en-US" dirty="0">
                <a:solidFill>
                  <a:srgbClr val="FF0000"/>
                </a:solidFill>
              </a:rPr>
              <a:t>(is bad)</a:t>
            </a:r>
          </a:p>
        </p:txBody>
      </p:sp>
    </p:spTree>
    <p:extLst>
      <p:ext uri="{BB962C8B-B14F-4D97-AF65-F5344CB8AC3E}">
        <p14:creationId xmlns:p14="http://schemas.microsoft.com/office/powerpoint/2010/main" val="23431693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4015EDA-9B8C-EE59-2415-3FA4045D99D8}"/>
              </a:ext>
            </a:extLst>
          </p:cNvPr>
          <p:cNvSpPr txBox="1"/>
          <p:nvPr/>
        </p:nvSpPr>
        <p:spPr>
          <a:xfrm>
            <a:off x="916874" y="1819629"/>
            <a:ext cx="4802918" cy="2893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int main(void)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struct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pydict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dct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pydict_new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pydict_put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dct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"z", "Catch phrase");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pydict_put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dct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"z", "W");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("Length =%d\n",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pydict_len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dct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));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("z=%s\n",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pydict_get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dct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"z"));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pydict_del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dct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EEBD366-510E-C748-8206-C35E29CF9EDB}"/>
              </a:ext>
            </a:extLst>
          </p:cNvPr>
          <p:cNvSpPr txBox="1"/>
          <p:nvPr/>
        </p:nvSpPr>
        <p:spPr>
          <a:xfrm>
            <a:off x="6472210" y="1819629"/>
            <a:ext cx="4588115" cy="2893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int main(void)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struct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pydict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dct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pydict_new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dct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-&gt;put(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dct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"z", "Catch phrase");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dct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-&gt;put(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dct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"z", "W");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("Length =%d\n",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dct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-&gt;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dct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));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("z=%s\n",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dct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-&gt;get(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dct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"z"));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dct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-&gt;del(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dct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3C1DF43-A37B-9C22-B2EE-D39BFFCE4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Putting Methods in the Structure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AB719D-8FF1-EA95-BFC3-74C810D515B5}"/>
              </a:ext>
            </a:extLst>
          </p:cNvPr>
          <p:cNvSpPr txBox="1"/>
          <p:nvPr/>
        </p:nvSpPr>
        <p:spPr>
          <a:xfrm>
            <a:off x="838200" y="5231184"/>
            <a:ext cx="102221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Because we are emulating OO patterns in C, moving new() into the structure is possible but adds a layer of complexity at compile </a:t>
            </a:r>
            <a:r>
              <a:rPr lang="en-US" i="1" dirty="0"/>
              <a:t>and</a:t>
            </a:r>
            <a:r>
              <a:rPr lang="en-US" dirty="0"/>
              <a:t> run time.  Similarly we need to have '</a:t>
            </a:r>
            <a:r>
              <a:rPr lang="en-US" dirty="0" err="1"/>
              <a:t>dct</a:t>
            </a:r>
            <a:r>
              <a:rPr lang="en-US" dirty="0"/>
              <a:t>' twice in method calls so methods have access to the instance in the methods.  Languages like C++ and Python solve this by adjusting their compiler.</a:t>
            </a:r>
          </a:p>
        </p:txBody>
      </p:sp>
    </p:spTree>
    <p:extLst>
      <p:ext uri="{BB962C8B-B14F-4D97-AF65-F5344CB8AC3E}">
        <p14:creationId xmlns:p14="http://schemas.microsoft.com/office/powerpoint/2010/main" val="39228705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0C1BB-C3E9-4BA1-018C-1F3090B6F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 Control / "Leaky" Abstractions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200101-6DA5-313C-8FC5-8E6550FC2D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the class is designed such that the calling code needs to look at </a:t>
            </a:r>
            <a:r>
              <a:rPr lang="en-US" u="sng" dirty="0"/>
              <a:t>data attributes </a:t>
            </a:r>
            <a:r>
              <a:rPr lang="en-US" dirty="0"/>
              <a:t>*inside* the class – we call this a "leaky abstraction"</a:t>
            </a:r>
          </a:p>
          <a:p>
            <a:r>
              <a:rPr lang="en-US" dirty="0"/>
              <a:t>The implementation details like the choice of an internal variable name within the class are "leaking" out into the calling code.</a:t>
            </a:r>
          </a:p>
          <a:p>
            <a:r>
              <a:rPr lang="en-US" dirty="0"/>
              <a:t>When calling code depends on this internal implementation names and approaches, it means that we cannot change the code in the class without breaking calling code</a:t>
            </a:r>
          </a:p>
          <a:p>
            <a:r>
              <a:rPr lang="en-US" dirty="0"/>
              <a:t>We need to define a "contract" between the class and its calling code that we agree won't change.  We call this contract an "interface".</a:t>
            </a:r>
          </a:p>
        </p:txBody>
      </p:sp>
    </p:spTree>
    <p:extLst>
      <p:ext uri="{BB962C8B-B14F-4D97-AF65-F5344CB8AC3E}">
        <p14:creationId xmlns:p14="http://schemas.microsoft.com/office/powerpoint/2010/main" val="34098030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4015EDA-9B8C-EE59-2415-3FA4045D99D8}"/>
              </a:ext>
            </a:extLst>
          </p:cNvPr>
          <p:cNvSpPr txBox="1"/>
          <p:nvPr/>
        </p:nvSpPr>
        <p:spPr>
          <a:xfrm>
            <a:off x="748710" y="1023355"/>
            <a:ext cx="8024954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int main(void)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struct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pydict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dct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pydict_new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pydict_put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dct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"z", "Catch phrase");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pydict_print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dct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pydict_put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dct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"z", "W");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pydict_print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dct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pydict_put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dct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"y", "B");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pydict_put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dct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"c", "C");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pydict_put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dct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"a", "D");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pydict_print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dct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("Length =%d\n",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pydict_len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dct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));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("z=%s\n",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pydict_get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dct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"z"));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("x=%s\n",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pydict_get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dct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"x"));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("\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nDump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\n");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for(struct </a:t>
            </a:r>
            <a:r>
              <a:rPr lang="en-US" sz="1400" b="1" dirty="0" err="1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dnode</a:t>
            </a:r>
            <a:r>
              <a:rPr lang="en-US" sz="1400" b="1" dirty="0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* cur = </a:t>
            </a:r>
            <a:r>
              <a:rPr lang="en-US" sz="1400" b="1" dirty="0" err="1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dct</a:t>
            </a:r>
            <a:r>
              <a:rPr lang="en-US" sz="1400" b="1" dirty="0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-&gt;</a:t>
            </a:r>
            <a:r>
              <a:rPr lang="en-US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head</a:t>
            </a:r>
            <a:r>
              <a:rPr lang="en-US" sz="1400" b="1" dirty="0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cur != NULL ; cur = cur-&gt;</a:t>
            </a:r>
            <a:r>
              <a:rPr lang="en-US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next</a:t>
            </a:r>
            <a:r>
              <a:rPr lang="en-US" sz="1400" b="1" dirty="0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) {</a:t>
            </a:r>
          </a:p>
          <a:p>
            <a:r>
              <a:rPr lang="en-US" sz="1400" b="1" dirty="0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400" b="1" dirty="0" err="1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1400" b="1" dirty="0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("%s=%s\n", cur-&gt;</a:t>
            </a:r>
            <a:r>
              <a:rPr lang="en-US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key</a:t>
            </a:r>
            <a:r>
              <a:rPr lang="en-US" sz="1400" b="1" dirty="0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cur-&gt;</a:t>
            </a:r>
            <a:r>
              <a:rPr lang="en-US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lang="en-US" sz="1400" b="1" dirty="0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400" b="1" dirty="0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pydict_del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dct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23DE5B-AC7A-5D86-DB9A-4845A67ADCF2}"/>
              </a:ext>
            </a:extLst>
          </p:cNvPr>
          <p:cNvSpPr txBox="1"/>
          <p:nvPr/>
        </p:nvSpPr>
        <p:spPr>
          <a:xfrm>
            <a:off x="10360657" y="6183599"/>
            <a:ext cx="16656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Menlo" panose="020B0609030804020204" pitchFamily="49" charset="0"/>
              </a:rPr>
              <a:t>cc_03_04.c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9A3A23F-7FE0-B237-037E-5572CCC45774}"/>
              </a:ext>
            </a:extLst>
          </p:cNvPr>
          <p:cNvSpPr txBox="1"/>
          <p:nvPr/>
        </p:nvSpPr>
        <p:spPr>
          <a:xfrm>
            <a:off x="8089896" y="571666"/>
            <a:ext cx="3452945" cy="3139321"/>
          </a:xfrm>
          <a:prstGeom prst="rect">
            <a:avLst/>
          </a:prstGeom>
          <a:noFill/>
          <a:ln w="57150">
            <a:solidFill>
              <a:schemeClr val="tx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struct </a:t>
            </a:r>
            <a:r>
              <a:rPr lang="en-US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dnode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r>
              <a:rPr lang="en-US" sz="1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char *key;</a:t>
            </a:r>
          </a:p>
          <a:p>
            <a:r>
              <a:rPr lang="en-US" sz="1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char *value;</a:t>
            </a:r>
          </a:p>
          <a:p>
            <a:r>
              <a:rPr lang="en-US" sz="1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struct </a:t>
            </a:r>
            <a:r>
              <a:rPr lang="en-US" sz="18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dnode</a:t>
            </a:r>
            <a:r>
              <a:rPr lang="en-US" sz="1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*next;</a:t>
            </a:r>
          </a:p>
          <a:p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};</a:t>
            </a:r>
          </a:p>
          <a:p>
            <a:endParaRPr lang="en-US" sz="1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struct </a:t>
            </a:r>
            <a:r>
              <a:rPr lang="en-US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pydict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r>
              <a:rPr lang="en-US" sz="1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struct </a:t>
            </a:r>
            <a:r>
              <a:rPr lang="en-US" sz="18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dnode</a:t>
            </a:r>
            <a:r>
              <a:rPr lang="en-US" sz="1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*head;</a:t>
            </a:r>
          </a:p>
          <a:p>
            <a:r>
              <a:rPr lang="en-US" sz="18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struct </a:t>
            </a:r>
            <a:r>
              <a:rPr lang="en-US" sz="18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dnode</a:t>
            </a:r>
            <a:r>
              <a:rPr lang="en-US" sz="18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*tail;</a:t>
            </a:r>
          </a:p>
          <a:p>
            <a:r>
              <a:rPr lang="en-US" sz="18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int count;</a:t>
            </a:r>
          </a:p>
          <a:p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25695140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1724</TotalTime>
  <Words>6452</Words>
  <Application>Microsoft Macintosh PowerPoint</Application>
  <PresentationFormat>Widescreen</PresentationFormat>
  <Paragraphs>923</Paragraphs>
  <Slides>49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7" baseType="lpstr">
      <vt:lpstr>Arial</vt:lpstr>
      <vt:lpstr>Calibri</vt:lpstr>
      <vt:lpstr>Calibri Light</vt:lpstr>
      <vt:lpstr>Courier New</vt:lpstr>
      <vt:lpstr>Gill Sans</vt:lpstr>
      <vt:lpstr>Marker Felt</vt:lpstr>
      <vt:lpstr>Menlo</vt:lpstr>
      <vt:lpstr>Office Theme</vt:lpstr>
      <vt:lpstr>Building a Better Object</vt:lpstr>
      <vt:lpstr>Problems with our "pydict" class</vt:lpstr>
      <vt:lpstr>Object Oriented Principles</vt:lpstr>
      <vt:lpstr>Encapsulation by Naming Convention</vt:lpstr>
      <vt:lpstr>Encapsulation by Naming Convention (is bad)</vt:lpstr>
      <vt:lpstr>Encapsulation by Naming Convention (is bad)</vt:lpstr>
      <vt:lpstr>Putting Methods in the Structure</vt:lpstr>
      <vt:lpstr>Access Control / "Leaky" Abstractions</vt:lpstr>
      <vt:lpstr>PowerPoint Presentation</vt:lpstr>
      <vt:lpstr>Controlling Access to Object Attributes</vt:lpstr>
      <vt:lpstr>PowerPoint Presentation</vt:lpstr>
      <vt:lpstr>Access Control in Java</vt:lpstr>
      <vt:lpstr>Access Control in C++</vt:lpstr>
      <vt:lpstr>Access Control in Python</vt:lpstr>
      <vt:lpstr>What in a Map?</vt:lpstr>
      <vt:lpstr>Modern Maps – Key / Value Pairs</vt:lpstr>
      <vt:lpstr>PowerPoint Presentation</vt:lpstr>
      <vt:lpstr>PowerPoint Presentation</vt:lpstr>
      <vt:lpstr>C++</vt:lpstr>
      <vt:lpstr>PowerPoint Presentation</vt:lpstr>
      <vt:lpstr>Java Map&lt;String, Integer&gt;</vt:lpstr>
      <vt:lpstr>PowerPoint Presentation</vt:lpstr>
      <vt:lpstr>PowerPoint Presentation</vt:lpstr>
      <vt:lpstr>A Minute of C++</vt:lpstr>
      <vt:lpstr>PowerPoint Presentation</vt:lpstr>
      <vt:lpstr>Three Syntaxes</vt:lpstr>
      <vt:lpstr>The C++ OO approach is somewhat unique</vt:lpstr>
      <vt:lpstr>PowerPoint Presentation</vt:lpstr>
      <vt:lpstr>The C++ Influence in Python goes very deep</vt:lpstr>
      <vt:lpstr>The open flow of innovation and ideas</vt:lpstr>
      <vt:lpstr>Python has operator overloading!</vt:lpstr>
      <vt:lpstr>Implementing Encapsulation</vt:lpstr>
      <vt:lpstr>PowerPoint Presentation</vt:lpstr>
      <vt:lpstr>MapEntry Structure</vt:lpstr>
      <vt:lpstr>Map structure</vt:lpstr>
      <vt:lpstr>Constructor</vt:lpstr>
      <vt:lpstr>Map_dump</vt:lpstr>
      <vt:lpstr>Destructor</vt:lpstr>
      <vt:lpstr>Map_get</vt:lpstr>
      <vt:lpstr>Map_put</vt:lpstr>
      <vt:lpstr>Iterators</vt:lpstr>
      <vt:lpstr>Separation of Concerns</vt:lpstr>
      <vt:lpstr>About Iterators</vt:lpstr>
      <vt:lpstr>Struct MapIter</vt:lpstr>
      <vt:lpstr>Map_iter()</vt:lpstr>
      <vt:lpstr>MapIter_next()</vt:lpstr>
      <vt:lpstr>Using an iterator</vt:lpstr>
      <vt:lpstr>Summary</vt:lpstr>
      <vt:lpstr>Acknowledgements / Contributions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Object Orientation</dc:title>
  <dc:creator>Severance, Charles</dc:creator>
  <cp:lastModifiedBy>Severance, Charles</cp:lastModifiedBy>
  <cp:revision>81</cp:revision>
  <dcterms:created xsi:type="dcterms:W3CDTF">2023-02-25T13:30:24Z</dcterms:created>
  <dcterms:modified xsi:type="dcterms:W3CDTF">2023-04-13T21:22:08Z</dcterms:modified>
</cp:coreProperties>
</file>